
<file path=[Content_Types].xml><?xml version="1.0" encoding="utf-8"?>
<Types xmlns="http://schemas.openxmlformats.org/package/2006/content-types">
  <Default Extension="asf" ContentType="video/x-ms-asf"/>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4"/>
  </p:notesMasterIdLst>
  <p:sldIdLst>
    <p:sldId id="256" r:id="rId2"/>
    <p:sldId id="984" r:id="rId3"/>
    <p:sldId id="969" r:id="rId4"/>
    <p:sldId id="992" r:id="rId5"/>
    <p:sldId id="445" r:id="rId6"/>
    <p:sldId id="443" r:id="rId7"/>
    <p:sldId id="986" r:id="rId8"/>
    <p:sldId id="446" r:id="rId9"/>
    <p:sldId id="454" r:id="rId10"/>
    <p:sldId id="455" r:id="rId11"/>
    <p:sldId id="456" r:id="rId12"/>
    <p:sldId id="462" r:id="rId13"/>
    <p:sldId id="320" r:id="rId14"/>
    <p:sldId id="407" r:id="rId15"/>
    <p:sldId id="447" r:id="rId16"/>
    <p:sldId id="453" r:id="rId17"/>
    <p:sldId id="463" r:id="rId18"/>
    <p:sldId id="272" r:id="rId19"/>
    <p:sldId id="985" r:id="rId20"/>
    <p:sldId id="457" r:id="rId21"/>
    <p:sldId id="259" r:id="rId22"/>
    <p:sldId id="954" r:id="rId23"/>
    <p:sldId id="971" r:id="rId24"/>
    <p:sldId id="995" r:id="rId25"/>
    <p:sldId id="988" r:id="rId26"/>
    <p:sldId id="978" r:id="rId27"/>
    <p:sldId id="983" r:id="rId28"/>
    <p:sldId id="430" r:id="rId29"/>
    <p:sldId id="432" r:id="rId30"/>
    <p:sldId id="436" r:id="rId31"/>
    <p:sldId id="996" r:id="rId32"/>
    <p:sldId id="25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8D8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E014FE-F52C-496A-9A51-2498AB25C84F}" v="118" dt="2020-06-22T21:24:54.5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showGuides="1">
      <p:cViewPr varScale="1">
        <p:scale>
          <a:sx n="87" d="100"/>
          <a:sy n="87" d="100"/>
        </p:scale>
        <p:origin x="533" y="4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C1E2E4-6DB0-4850-9F49-642B61E8CB10}" type="datetimeFigureOut">
              <a:rPr lang="en-GB" smtClean="0"/>
              <a:t>23/06/2020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289DEB-511D-4700-8672-24D344469150}" type="slidenum">
              <a:rPr lang="en-GB" smtClean="0"/>
              <a:t>‹#›</a:t>
            </a:fld>
            <a:endParaRPr lang="en-GB"/>
          </a:p>
        </p:txBody>
      </p:sp>
    </p:spTree>
    <p:extLst>
      <p:ext uri="{BB962C8B-B14F-4D97-AF65-F5344CB8AC3E}">
        <p14:creationId xmlns:p14="http://schemas.microsoft.com/office/powerpoint/2010/main" val="50874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FB93-D2B0-1C4C-B86C-D3AC3A6276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20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16</a:t>
            </a:fld>
            <a:endParaRPr lang="en-GB" altLang="en-US"/>
          </a:p>
        </p:txBody>
      </p:sp>
    </p:spTree>
    <p:extLst>
      <p:ext uri="{BB962C8B-B14F-4D97-AF65-F5344CB8AC3E}">
        <p14:creationId xmlns:p14="http://schemas.microsoft.com/office/powerpoint/2010/main" val="3238291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27secs on </a:t>
            </a:r>
          </a:p>
        </p:txBody>
      </p:sp>
      <p:sp>
        <p:nvSpPr>
          <p:cNvPr id="4" name="Slide Number Placeholder 3"/>
          <p:cNvSpPr>
            <a:spLocks noGrp="1"/>
          </p:cNvSpPr>
          <p:nvPr>
            <p:ph type="sldNum" sz="quarter" idx="10"/>
          </p:nvPr>
        </p:nvSpPr>
        <p:spPr/>
        <p:txBody>
          <a:bodyPr/>
          <a:lstStyle/>
          <a:p>
            <a:pPr>
              <a:defRPr/>
            </a:pPr>
            <a:fld id="{B20FE0A2-34EE-413D-B87D-BE548BE2D9D5}" type="slidenum">
              <a:rPr lang="en-GB" altLang="en-US" smtClean="0"/>
              <a:pPr>
                <a:defRPr/>
              </a:pPr>
              <a:t>17</a:t>
            </a:fld>
            <a:endParaRPr lang="en-GB" altLang="en-US"/>
          </a:p>
        </p:txBody>
      </p:sp>
    </p:spTree>
    <p:extLst>
      <p:ext uri="{BB962C8B-B14F-4D97-AF65-F5344CB8AC3E}">
        <p14:creationId xmlns:p14="http://schemas.microsoft.com/office/powerpoint/2010/main" val="2672875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path signatures made a difference</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18</a:t>
            </a:fld>
            <a:endParaRPr lang="en-GB" altLang="en-US"/>
          </a:p>
        </p:txBody>
      </p:sp>
    </p:spTree>
    <p:extLst>
      <p:ext uri="{BB962C8B-B14F-4D97-AF65-F5344CB8AC3E}">
        <p14:creationId xmlns:p14="http://schemas.microsoft.com/office/powerpoint/2010/main" val="1889958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work of Ben Graham, and then SCUT lead to viable engineering outcomes</a:t>
            </a:r>
          </a:p>
        </p:txBody>
      </p:sp>
      <p:sp>
        <p:nvSpPr>
          <p:cNvPr id="4" name="Slide Number Placeholder 3"/>
          <p:cNvSpPr>
            <a:spLocks noGrp="1"/>
          </p:cNvSpPr>
          <p:nvPr>
            <p:ph type="sldNum" sz="quarter" idx="10"/>
          </p:nvPr>
        </p:nvSpPr>
        <p:spPr/>
        <p:txBody>
          <a:bodyPr/>
          <a:lstStyle/>
          <a:p>
            <a:pPr>
              <a:defRPr/>
            </a:pPr>
            <a:fld id="{B20FE0A2-34EE-413D-B87D-BE548BE2D9D5}" type="slidenum">
              <a:rPr lang="en-GB" altLang="en-US" smtClean="0"/>
              <a:pPr>
                <a:defRPr/>
              </a:pPr>
              <a:t>19</a:t>
            </a:fld>
            <a:endParaRPr lang="en-GB" altLang="en-US"/>
          </a:p>
        </p:txBody>
      </p:sp>
    </p:spTree>
    <p:extLst>
      <p:ext uri="{BB962C8B-B14F-4D97-AF65-F5344CB8AC3E}">
        <p14:creationId xmlns:p14="http://schemas.microsoft.com/office/powerpoint/2010/main" val="2142037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27secs on </a:t>
            </a:r>
          </a:p>
        </p:txBody>
      </p:sp>
      <p:sp>
        <p:nvSpPr>
          <p:cNvPr id="4" name="Slide Number Placeholder 3"/>
          <p:cNvSpPr>
            <a:spLocks noGrp="1"/>
          </p:cNvSpPr>
          <p:nvPr>
            <p:ph type="sldNum" sz="quarter" idx="10"/>
          </p:nvPr>
        </p:nvSpPr>
        <p:spPr/>
        <p:txBody>
          <a:bodyPr/>
          <a:lstStyle/>
          <a:p>
            <a:pPr>
              <a:defRPr/>
            </a:pPr>
            <a:fld id="{B20FE0A2-34EE-413D-B87D-BE548BE2D9D5}" type="slidenum">
              <a:rPr lang="en-GB" altLang="en-US" smtClean="0"/>
              <a:pPr>
                <a:defRPr/>
              </a:pPr>
              <a:t>20</a:t>
            </a:fld>
            <a:endParaRPr lang="en-GB" altLang="en-US"/>
          </a:p>
        </p:txBody>
      </p:sp>
    </p:spTree>
    <p:extLst>
      <p:ext uri="{BB962C8B-B14F-4D97-AF65-F5344CB8AC3E}">
        <p14:creationId xmlns:p14="http://schemas.microsoft.com/office/powerpoint/2010/main" val="845127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06B683F-6770-4D41-9006-9BF0866A5178}" type="slidenum">
              <a:rPr lang="zh-CN" altLang="en-US" smtClean="0"/>
              <a:t>21</a:t>
            </a:fld>
            <a:endParaRPr lang="zh-CN" altLang="en-US"/>
          </a:p>
        </p:txBody>
      </p:sp>
    </p:spTree>
    <p:extLst>
      <p:ext uri="{BB962C8B-B14F-4D97-AF65-F5344CB8AC3E}">
        <p14:creationId xmlns:p14="http://schemas.microsoft.com/office/powerpoint/2010/main" val="1347065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FB93-D2B0-1C4C-B86C-D3AC3A6276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139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FB93-D2B0-1C4C-B86C-D3AC3A6276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458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B20FE0A2-34EE-413D-B87D-BE548BE2D9D5}" type="slidenum">
              <a:rPr lang="en-GB" altLang="en-US" smtClean="0"/>
              <a:pPr>
                <a:defRPr/>
              </a:pPr>
              <a:t>24</a:t>
            </a:fld>
            <a:endParaRPr lang="en-GB" altLang="en-US"/>
          </a:p>
        </p:txBody>
      </p:sp>
    </p:spTree>
    <p:extLst>
      <p:ext uri="{BB962C8B-B14F-4D97-AF65-F5344CB8AC3E}">
        <p14:creationId xmlns:p14="http://schemas.microsoft.com/office/powerpoint/2010/main" val="184583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306B683F-6770-4D41-9006-9BF0866A5178}" type="slidenum">
              <a:rPr lang="zh-CN" altLang="en-US" smtClean="0"/>
              <a:t>25</a:t>
            </a:fld>
            <a:endParaRPr lang="zh-CN" altLang="en-US"/>
          </a:p>
        </p:txBody>
      </p:sp>
    </p:spTree>
    <p:extLst>
      <p:ext uri="{BB962C8B-B14F-4D97-AF65-F5344CB8AC3E}">
        <p14:creationId xmlns:p14="http://schemas.microsoft.com/office/powerpoint/2010/main" val="929330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Explain what path signatures are (glossary says patterns in video data)</a:t>
            </a:r>
          </a:p>
          <a:p>
            <a:r>
              <a:rPr lang="en-GB" sz="1600" dirty="0"/>
              <a:t>Include in talk over of slide </a:t>
            </a:r>
            <a:r>
              <a:rPr lang="en-US" sz="1600" kern="0" dirty="0">
                <a:solidFill>
                  <a:srgbClr val="FF0000"/>
                </a:solidFill>
                <a:latin typeface="Graphik" charset="0"/>
              </a:rPr>
              <a:t>why its cutting edge, difficult, not yet solved, why do the research now – e.g.</a:t>
            </a:r>
            <a:r>
              <a:rPr lang="en-GB" sz="1600" dirty="0"/>
              <a:t>reference to Rough Path Theory and the fact its new/cutting 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FB93-D2B0-1C4C-B86C-D3AC3A6276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887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FB93-D2B0-1C4C-B86C-D3AC3A6276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952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FB93-D2B0-1C4C-B86C-D3AC3A6276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855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Explain what path signatures are (glossary says patterns in video data)</a:t>
            </a:r>
          </a:p>
          <a:p>
            <a:r>
              <a:rPr lang="en-GB" sz="1600" dirty="0"/>
              <a:t>Include in talk over of slide </a:t>
            </a:r>
            <a:r>
              <a:rPr lang="en-US" sz="1600" kern="0" dirty="0">
                <a:solidFill>
                  <a:srgbClr val="FF0000"/>
                </a:solidFill>
                <a:latin typeface="Graphik" charset="0"/>
              </a:rPr>
              <a:t>why its cutting edge, difficult, not yet solved, why do the research now – e.g.</a:t>
            </a:r>
            <a:r>
              <a:rPr lang="en-GB" sz="1600" dirty="0"/>
              <a:t>reference to Rough Path Theory and the fact its new/cutting 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FB93-D2B0-1C4C-B86C-D3AC3A6276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41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stationary</a:t>
            </a:r>
          </a:p>
          <a:p>
            <a:r>
              <a:rPr lang="en-GB" dirty="0"/>
              <a:t>Not large sample</a:t>
            </a:r>
          </a:p>
          <a:p>
            <a:r>
              <a:rPr lang="en-GB" dirty="0"/>
              <a:t>Many challenges</a:t>
            </a:r>
          </a:p>
          <a:p>
            <a:pPr lvl="1"/>
            <a:r>
              <a:rPr lang="en-GB" dirty="0"/>
              <a:t>Identify fraudulent transactions</a:t>
            </a:r>
          </a:p>
          <a:p>
            <a:pPr lvl="1"/>
            <a:r>
              <a:rPr lang="en-GB" dirty="0"/>
              <a:t>Link outcomes to patterns of medication and wellbeing</a:t>
            </a:r>
          </a:p>
          <a:p>
            <a:pPr lvl="1"/>
            <a:r>
              <a:rPr lang="en-GB" dirty="0"/>
              <a:t>Capture transient events</a:t>
            </a:r>
          </a:p>
          <a:p>
            <a:pPr lvl="1"/>
            <a:r>
              <a:rPr lang="en-GB" dirty="0"/>
              <a:t>Better understand and help people in pain with mental illness</a:t>
            </a:r>
          </a:p>
        </p:txBody>
      </p:sp>
      <p:sp>
        <p:nvSpPr>
          <p:cNvPr id="4" name="Slide Number Placeholder 3"/>
          <p:cNvSpPr>
            <a:spLocks noGrp="1"/>
          </p:cNvSpPr>
          <p:nvPr>
            <p:ph type="sldNum" sz="quarter" idx="10"/>
          </p:nvPr>
        </p:nvSpPr>
        <p:spPr/>
        <p:txBody>
          <a:bodyPr/>
          <a:lstStyle/>
          <a:p>
            <a:pPr>
              <a:defRPr/>
            </a:pPr>
            <a:fld id="{B20FE0A2-34EE-413D-B87D-BE548BE2D9D5}" type="slidenum">
              <a:rPr lang="en-GB" altLang="en-US" smtClean="0"/>
              <a:pPr>
                <a:defRPr/>
              </a:pPr>
              <a:t>5</a:t>
            </a:fld>
            <a:endParaRPr lang="en-GB" altLang="en-US"/>
          </a:p>
        </p:txBody>
      </p:sp>
    </p:spTree>
    <p:extLst>
      <p:ext uri="{BB962C8B-B14F-4D97-AF65-F5344CB8AC3E}">
        <p14:creationId xmlns:p14="http://schemas.microsoft.com/office/powerpoint/2010/main" val="1340531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27secs on </a:t>
            </a:r>
          </a:p>
        </p:txBody>
      </p:sp>
      <p:sp>
        <p:nvSpPr>
          <p:cNvPr id="4" name="Slide Number Placeholder 3"/>
          <p:cNvSpPr>
            <a:spLocks noGrp="1"/>
          </p:cNvSpPr>
          <p:nvPr>
            <p:ph type="sldNum" sz="quarter" idx="10"/>
          </p:nvPr>
        </p:nvSpPr>
        <p:spPr/>
        <p:txBody>
          <a:bodyPr/>
          <a:lstStyle/>
          <a:p>
            <a:pPr>
              <a:defRPr/>
            </a:pPr>
            <a:fld id="{B20FE0A2-34EE-413D-B87D-BE548BE2D9D5}" type="slidenum">
              <a:rPr lang="en-GB" altLang="en-US" smtClean="0"/>
              <a:pPr>
                <a:defRPr/>
              </a:pPr>
              <a:t>8</a:t>
            </a:fld>
            <a:endParaRPr lang="en-GB" altLang="en-US"/>
          </a:p>
        </p:txBody>
      </p:sp>
    </p:spTree>
    <p:extLst>
      <p:ext uri="{BB962C8B-B14F-4D97-AF65-F5344CB8AC3E}">
        <p14:creationId xmlns:p14="http://schemas.microsoft.com/office/powerpoint/2010/main" val="558459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27secs on </a:t>
            </a:r>
          </a:p>
        </p:txBody>
      </p:sp>
      <p:sp>
        <p:nvSpPr>
          <p:cNvPr id="4" name="Slide Number Placeholder 3"/>
          <p:cNvSpPr>
            <a:spLocks noGrp="1"/>
          </p:cNvSpPr>
          <p:nvPr>
            <p:ph type="sldNum" sz="quarter" idx="10"/>
          </p:nvPr>
        </p:nvSpPr>
        <p:spPr/>
        <p:txBody>
          <a:bodyPr/>
          <a:lstStyle/>
          <a:p>
            <a:pPr>
              <a:defRPr/>
            </a:pPr>
            <a:fld id="{B20FE0A2-34EE-413D-B87D-BE548BE2D9D5}" type="slidenum">
              <a:rPr lang="en-GB" altLang="en-US" smtClean="0"/>
              <a:pPr>
                <a:defRPr/>
              </a:pPr>
              <a:t>9</a:t>
            </a:fld>
            <a:endParaRPr lang="en-GB" altLang="en-US"/>
          </a:p>
        </p:txBody>
      </p:sp>
    </p:spTree>
    <p:extLst>
      <p:ext uri="{BB962C8B-B14F-4D97-AF65-F5344CB8AC3E}">
        <p14:creationId xmlns:p14="http://schemas.microsoft.com/office/powerpoint/2010/main" val="3130490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27secs on </a:t>
            </a:r>
          </a:p>
        </p:txBody>
      </p:sp>
      <p:sp>
        <p:nvSpPr>
          <p:cNvPr id="4" name="Slide Number Placeholder 3"/>
          <p:cNvSpPr>
            <a:spLocks noGrp="1"/>
          </p:cNvSpPr>
          <p:nvPr>
            <p:ph type="sldNum" sz="quarter" idx="10"/>
          </p:nvPr>
        </p:nvSpPr>
        <p:spPr/>
        <p:txBody>
          <a:bodyPr/>
          <a:lstStyle/>
          <a:p>
            <a:pPr>
              <a:defRPr/>
            </a:pPr>
            <a:fld id="{B20FE0A2-34EE-413D-B87D-BE548BE2D9D5}" type="slidenum">
              <a:rPr lang="en-GB" altLang="en-US" smtClean="0"/>
              <a:pPr>
                <a:defRPr/>
              </a:pPr>
              <a:t>10</a:t>
            </a:fld>
            <a:endParaRPr lang="en-GB" altLang="en-US"/>
          </a:p>
        </p:txBody>
      </p:sp>
    </p:spTree>
    <p:extLst>
      <p:ext uri="{BB962C8B-B14F-4D97-AF65-F5344CB8AC3E}">
        <p14:creationId xmlns:p14="http://schemas.microsoft.com/office/powerpoint/2010/main" val="57037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27secs on </a:t>
            </a:r>
          </a:p>
        </p:txBody>
      </p:sp>
      <p:sp>
        <p:nvSpPr>
          <p:cNvPr id="4" name="Slide Number Placeholder 3"/>
          <p:cNvSpPr>
            <a:spLocks noGrp="1"/>
          </p:cNvSpPr>
          <p:nvPr>
            <p:ph type="sldNum" sz="quarter" idx="10"/>
          </p:nvPr>
        </p:nvSpPr>
        <p:spPr/>
        <p:txBody>
          <a:bodyPr/>
          <a:lstStyle/>
          <a:p>
            <a:pPr>
              <a:defRPr/>
            </a:pPr>
            <a:fld id="{B20FE0A2-34EE-413D-B87D-BE548BE2D9D5}" type="slidenum">
              <a:rPr lang="en-GB" altLang="en-US" smtClean="0"/>
              <a:pPr>
                <a:defRPr/>
              </a:pPr>
              <a:t>11</a:t>
            </a:fld>
            <a:endParaRPr lang="en-GB" altLang="en-US"/>
          </a:p>
        </p:txBody>
      </p:sp>
    </p:spTree>
    <p:extLst>
      <p:ext uri="{BB962C8B-B14F-4D97-AF65-F5344CB8AC3E}">
        <p14:creationId xmlns:p14="http://schemas.microsoft.com/office/powerpoint/2010/main" val="199301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27secs on </a:t>
            </a:r>
          </a:p>
        </p:txBody>
      </p:sp>
      <p:sp>
        <p:nvSpPr>
          <p:cNvPr id="4" name="Slide Number Placeholder 3"/>
          <p:cNvSpPr>
            <a:spLocks noGrp="1"/>
          </p:cNvSpPr>
          <p:nvPr>
            <p:ph type="sldNum" sz="quarter" idx="10"/>
          </p:nvPr>
        </p:nvSpPr>
        <p:spPr/>
        <p:txBody>
          <a:bodyPr/>
          <a:lstStyle/>
          <a:p>
            <a:pPr>
              <a:defRPr/>
            </a:pPr>
            <a:fld id="{B20FE0A2-34EE-413D-B87D-BE548BE2D9D5}" type="slidenum">
              <a:rPr lang="en-GB" altLang="en-US" smtClean="0"/>
              <a:pPr>
                <a:defRPr/>
              </a:pPr>
              <a:t>12</a:t>
            </a:fld>
            <a:endParaRPr lang="en-GB" altLang="en-US"/>
          </a:p>
        </p:txBody>
      </p:sp>
    </p:spTree>
    <p:extLst>
      <p:ext uri="{BB962C8B-B14F-4D97-AF65-F5344CB8AC3E}">
        <p14:creationId xmlns:p14="http://schemas.microsoft.com/office/powerpoint/2010/main" val="27886701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Background ima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54" y="0"/>
            <a:ext cx="12190346" cy="6858930"/>
          </a:xfrm>
          <a:prstGeom prst="rect">
            <a:avLst/>
          </a:prstGeom>
          <a:noFill/>
        </p:spPr>
      </p:pic>
      <p:sp>
        <p:nvSpPr>
          <p:cNvPr id="8" name="Alabaster gradient"/>
          <p:cNvSpPr/>
          <p:nvPr userDrawn="1"/>
        </p:nvSpPr>
        <p:spPr>
          <a:xfrm>
            <a:off x="0" y="0"/>
            <a:ext cx="12192000" cy="6858000"/>
          </a:xfrm>
          <a:prstGeom prst="rect">
            <a:avLst/>
          </a:prstGeom>
          <a:gradFill flip="none" rotWithShape="1">
            <a:gsLst>
              <a:gs pos="0">
                <a:schemeClr val="bg1">
                  <a:alpha val="10000"/>
                </a:schemeClr>
              </a:gs>
              <a:gs pos="58000">
                <a:schemeClr val="bg1">
                  <a:alpha val="90000"/>
                </a:schemeClr>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Logo"/>
          <p:cNvPicPr>
            <a:picLocks noChangeAspect="1"/>
          </p:cNvPicPr>
          <p:nvPr userDrawn="1"/>
        </p:nvPicPr>
        <p:blipFill>
          <a:blip r:embed="rId3" cstate="print">
            <a:clrChange>
              <a:clrFrom>
                <a:srgbClr val="F1EEE6"/>
              </a:clrFrom>
              <a:clrTo>
                <a:srgbClr val="F1EEE6">
                  <a:alpha val="0"/>
                </a:srgbClr>
              </a:clrTo>
            </a:clrChange>
            <a:extLst>
              <a:ext uri="{28A0092B-C50C-407E-A947-70E740481C1C}">
                <a14:useLocalDpi xmlns:a14="http://schemas.microsoft.com/office/drawing/2010/main" val="0"/>
              </a:ext>
            </a:extLst>
          </a:blip>
          <a:stretch>
            <a:fillRect/>
          </a:stretch>
        </p:blipFill>
        <p:spPr>
          <a:xfrm>
            <a:off x="462597" y="3257708"/>
            <a:ext cx="4250805" cy="3409633"/>
          </a:xfrm>
          <a:prstGeom prst="rect">
            <a:avLst/>
          </a:prstGeom>
          <a:ln>
            <a:noFill/>
          </a:ln>
          <a:effectLst/>
        </p:spPr>
      </p:pic>
      <p:sp>
        <p:nvSpPr>
          <p:cNvPr id="10" name="Chartreuse"/>
          <p:cNvSpPr/>
          <p:nvPr userDrawn="1"/>
        </p:nvSpPr>
        <p:spPr>
          <a:xfrm>
            <a:off x="0" y="0"/>
            <a:ext cx="334963" cy="68612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hasCustomPrompt="1"/>
          </p:nvPr>
        </p:nvSpPr>
        <p:spPr>
          <a:xfrm>
            <a:off x="5019597" y="3599736"/>
            <a:ext cx="3596082" cy="3006644"/>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Subtitle</a:t>
            </a:r>
          </a:p>
        </p:txBody>
      </p:sp>
      <p:sp>
        <p:nvSpPr>
          <p:cNvPr id="2" name="Title 1"/>
          <p:cNvSpPr>
            <a:spLocks noGrp="1"/>
          </p:cNvSpPr>
          <p:nvPr>
            <p:ph type="ctrTitle" hasCustomPrompt="1"/>
          </p:nvPr>
        </p:nvSpPr>
        <p:spPr>
          <a:xfrm>
            <a:off x="629920" y="407750"/>
            <a:ext cx="7985759" cy="2784236"/>
          </a:xfrm>
        </p:spPr>
        <p:txBody>
          <a:bodyPr anchor="ctr">
            <a:normAutofit/>
          </a:bodyPr>
          <a:lstStyle>
            <a:lvl1pPr algn="l">
              <a:defRPr sz="5400"/>
            </a:lvl1pPr>
          </a:lstStyle>
          <a:p>
            <a:r>
              <a:rPr lang="en-US" dirty="0"/>
              <a:t>Title</a:t>
            </a:r>
          </a:p>
        </p:txBody>
      </p:sp>
    </p:spTree>
    <p:extLst>
      <p:ext uri="{BB962C8B-B14F-4D97-AF65-F5344CB8AC3E}">
        <p14:creationId xmlns:p14="http://schemas.microsoft.com/office/powerpoint/2010/main" val="2174222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End slide">
    <p:spTree>
      <p:nvGrpSpPr>
        <p:cNvPr id="1" name=""/>
        <p:cNvGrpSpPr/>
        <p:nvPr/>
      </p:nvGrpSpPr>
      <p:grpSpPr>
        <a:xfrm>
          <a:off x="0" y="0"/>
          <a:ext cx="0" cy="0"/>
          <a:chOff x="0" y="0"/>
          <a:chExt cx="0" cy="0"/>
        </a:xfrm>
      </p:grpSpPr>
      <p:pic>
        <p:nvPicPr>
          <p:cNvPr id="10" name="Background image"/>
          <p:cNvPicPr>
            <a:picLocks noChangeAspect="1"/>
          </p:cNvPicPr>
          <p:nvPr userDrawn="1"/>
        </p:nvPicPr>
        <p:blipFill rotWithShape="1">
          <a:blip r:embed="rId2" cstate="print">
            <a:extLst>
              <a:ext uri="{28A0092B-C50C-407E-A947-70E740481C1C}">
                <a14:useLocalDpi xmlns:a14="http://schemas.microsoft.com/office/drawing/2010/main" val="0"/>
              </a:ext>
            </a:extLst>
          </a:blip>
          <a:srcRect l="30445"/>
          <a:stretch/>
        </p:blipFill>
        <p:spPr>
          <a:xfrm>
            <a:off x="0" y="0"/>
            <a:ext cx="8478982" cy="6858930"/>
          </a:xfrm>
          <a:prstGeom prst="rect">
            <a:avLst/>
          </a:prstGeom>
          <a:noFill/>
        </p:spPr>
      </p:pic>
      <p:sp>
        <p:nvSpPr>
          <p:cNvPr id="8" name="Alabaster gradient"/>
          <p:cNvSpPr/>
          <p:nvPr userDrawn="1"/>
        </p:nvSpPr>
        <p:spPr>
          <a:xfrm>
            <a:off x="1" y="0"/>
            <a:ext cx="11857038" cy="6858000"/>
          </a:xfrm>
          <a:prstGeom prst="rect">
            <a:avLst/>
          </a:prstGeom>
          <a:gradFill flip="none" rotWithShape="1">
            <a:gsLst>
              <a:gs pos="0">
                <a:schemeClr val="bg1">
                  <a:alpha val="90000"/>
                </a:schemeClr>
              </a:gs>
              <a:gs pos="9000">
                <a:schemeClr val="bg1"/>
              </a:gs>
              <a:gs pos="100000">
                <a:schemeClr val="bg1">
                  <a:alpha val="4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865419" y="332509"/>
            <a:ext cx="7513806" cy="1966913"/>
          </a:xfrm>
        </p:spPr>
        <p:txBody>
          <a:bodyPr>
            <a:noAutofit/>
          </a:bodyPr>
          <a:lstStyle>
            <a:lvl1pPr algn="r">
              <a:defRPr sz="8000" baseline="0"/>
            </a:lvl1pPr>
          </a:lstStyle>
          <a:p>
            <a:r>
              <a:rPr lang="en-US" dirty="0"/>
              <a:t>Thank you!</a:t>
            </a:r>
          </a:p>
        </p:txBody>
      </p:sp>
      <p:sp>
        <p:nvSpPr>
          <p:cNvPr id="3" name="Date Placeholder 2"/>
          <p:cNvSpPr>
            <a:spLocks noGrp="1"/>
          </p:cNvSpPr>
          <p:nvPr>
            <p:ph type="dt" sz="half" idx="10"/>
          </p:nvPr>
        </p:nvSpPr>
        <p:spPr/>
        <p:txBody>
          <a:bodyPr/>
          <a:lstStyle/>
          <a:p>
            <a:fld id="{032390C0-C69B-48EC-80E1-91C9800EF7C9}" type="datetime5">
              <a:rPr lang="en-GB" smtClean="0"/>
              <a:t>23-Jun-20</a:t>
            </a:fld>
            <a:endParaRPr lang="en-GB"/>
          </a:p>
        </p:txBody>
      </p:sp>
      <p:sp>
        <p:nvSpPr>
          <p:cNvPr id="5" name="Slide Number Placeholder 4"/>
          <p:cNvSpPr>
            <a:spLocks noGrp="1"/>
          </p:cNvSpPr>
          <p:nvPr>
            <p:ph type="sldNum" sz="quarter" idx="12"/>
          </p:nvPr>
        </p:nvSpPr>
        <p:spPr/>
        <p:txBody>
          <a:bodyPr/>
          <a:lstStyle/>
          <a:p>
            <a:fld id="{4032D116-C6F8-448E-9271-0D9B1743CFAC}" type="slidenum">
              <a:rPr lang="en-GB" smtClean="0"/>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643" y="2618505"/>
            <a:ext cx="3269328" cy="326459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9" name="Chartreuse"/>
          <p:cNvSpPr/>
          <p:nvPr userDrawn="1"/>
        </p:nvSpPr>
        <p:spPr>
          <a:xfrm>
            <a:off x="0" y="0"/>
            <a:ext cx="334963" cy="68612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94960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no content">
    <p:spTree>
      <p:nvGrpSpPr>
        <p:cNvPr id="1" name=""/>
        <p:cNvGrpSpPr/>
        <p:nvPr/>
      </p:nvGrpSpPr>
      <p:grpSpPr>
        <a:xfrm>
          <a:off x="0" y="0"/>
          <a:ext cx="0" cy="0"/>
          <a:chOff x="0" y="0"/>
          <a:chExt cx="0" cy="0"/>
        </a:xfrm>
      </p:grpSpPr>
      <p:sp>
        <p:nvSpPr>
          <p:cNvPr id="8" name="Title 7"/>
          <p:cNvSpPr>
            <a:spLocks noGrp="1"/>
          </p:cNvSpPr>
          <p:nvPr>
            <p:ph type="title"/>
          </p:nvPr>
        </p:nvSpPr>
        <p:spPr>
          <a:xfrm>
            <a:off x="575733" y="452669"/>
            <a:ext cx="11040000" cy="816000"/>
          </a:xfrm>
        </p:spPr>
        <p:txBody>
          <a:bodyPr/>
          <a:lstStyle>
            <a:lvl1pPr>
              <a:lnSpc>
                <a:spcPct val="100000"/>
              </a:lnSpc>
              <a:defRPr sz="4267" b="0">
                <a:solidFill>
                  <a:schemeClr val="tx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19DDE1E0-EE2C-45DE-9148-0261E27AE51B}"/>
              </a:ext>
            </a:extLst>
          </p:cNvPr>
          <p:cNvSpPr>
            <a:spLocks noGrp="1"/>
          </p:cNvSpPr>
          <p:nvPr>
            <p:ph type="dt" sz="half" idx="15"/>
          </p:nvPr>
        </p:nvSpPr>
        <p:spPr/>
        <p:txBody>
          <a:bodyPr/>
          <a:lstStyle>
            <a:lvl1pPr>
              <a:defRPr/>
            </a:lvl1pPr>
          </a:lstStyle>
          <a:p>
            <a:pPr>
              <a:defRPr/>
            </a:pPr>
            <a:r>
              <a:rPr lang="en-US"/>
              <a:t>11/06/2018</a:t>
            </a:r>
            <a:endParaRPr lang="en-GB" dirty="0"/>
          </a:p>
        </p:txBody>
      </p:sp>
      <p:sp>
        <p:nvSpPr>
          <p:cNvPr id="5" name="Slide Number Placeholder 5">
            <a:extLst>
              <a:ext uri="{FF2B5EF4-FFF2-40B4-BE49-F238E27FC236}">
                <a16:creationId xmlns:a16="http://schemas.microsoft.com/office/drawing/2014/main" id="{4800508B-71A0-427E-8E7A-E086E3EDCF47}"/>
              </a:ext>
            </a:extLst>
          </p:cNvPr>
          <p:cNvSpPr>
            <a:spLocks noGrp="1"/>
          </p:cNvSpPr>
          <p:nvPr>
            <p:ph type="sldNum" sz="quarter" idx="16"/>
          </p:nvPr>
        </p:nvSpPr>
        <p:spPr/>
        <p:txBody>
          <a:bodyPr/>
          <a:lstStyle>
            <a:lvl1pPr>
              <a:defRPr/>
            </a:lvl1pPr>
          </a:lstStyle>
          <a:p>
            <a:pPr>
              <a:defRPr/>
            </a:pPr>
            <a:fld id="{0723F4AA-6BDB-435B-B70F-96D631AC163B}" type="slidenum">
              <a:rPr lang="en-GB" altLang="en-US"/>
              <a:pPr>
                <a:defRPr/>
              </a:pPr>
              <a:t>‹#›</a:t>
            </a:fld>
            <a:endParaRPr lang="en-GB" altLang="en-US"/>
          </a:p>
        </p:txBody>
      </p:sp>
      <p:sp>
        <p:nvSpPr>
          <p:cNvPr id="7" name="Rectangle 6">
            <a:extLst>
              <a:ext uri="{FF2B5EF4-FFF2-40B4-BE49-F238E27FC236}">
                <a16:creationId xmlns:a16="http://schemas.microsoft.com/office/drawing/2014/main" id="{0AE0BBD1-F037-4859-9F9A-032B9CA15F4B}"/>
              </a:ext>
            </a:extLst>
          </p:cNvPr>
          <p:cNvSpPr/>
          <p:nvPr userDrawn="1"/>
        </p:nvSpPr>
        <p:spPr>
          <a:xfrm>
            <a:off x="575733" y="456899"/>
            <a:ext cx="11040000" cy="3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2302514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3pPr marL="575986" indent="-335992">
              <a:defRPr/>
            </a:lvl3pPr>
            <a:lvl4pPr marL="1151971" indent="-335992">
              <a:defRPr/>
            </a:lvl4pPr>
            <a:lvl5pPr marL="1727957" indent="-335992">
              <a:defRPr/>
            </a:lvl5pPr>
            <a:lvl6pPr indent="-335992">
              <a:defRPr/>
            </a:lvl6pPr>
            <a:lvl7pPr indent="-335992">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622BAAF-63B8-4AB8-8C6A-3CE7F66DBEB6}"/>
              </a:ext>
            </a:extLst>
          </p:cNvPr>
          <p:cNvSpPr>
            <a:spLocks noGrp="1"/>
          </p:cNvSpPr>
          <p:nvPr>
            <p:ph type="dt" sz="half" idx="10"/>
          </p:nvPr>
        </p:nvSpPr>
        <p:spPr/>
        <p:txBody>
          <a:bodyPr/>
          <a:lstStyle>
            <a:lvl1pPr>
              <a:defRPr/>
            </a:lvl1pPr>
          </a:lstStyle>
          <a:p>
            <a:pPr>
              <a:defRPr/>
            </a:pPr>
            <a:r>
              <a:rPr lang="en-US"/>
              <a:t>11/06/2018</a:t>
            </a:r>
            <a:endParaRPr lang="en-GB" dirty="0"/>
          </a:p>
        </p:txBody>
      </p:sp>
      <p:sp>
        <p:nvSpPr>
          <p:cNvPr id="5" name="Slide Number Placeholder 5">
            <a:extLst>
              <a:ext uri="{FF2B5EF4-FFF2-40B4-BE49-F238E27FC236}">
                <a16:creationId xmlns:a16="http://schemas.microsoft.com/office/drawing/2014/main" id="{CAC404C7-7B93-412B-8DC9-E56CD266AB71}"/>
              </a:ext>
            </a:extLst>
          </p:cNvPr>
          <p:cNvSpPr>
            <a:spLocks noGrp="1"/>
          </p:cNvSpPr>
          <p:nvPr>
            <p:ph type="sldNum" sz="quarter" idx="11"/>
          </p:nvPr>
        </p:nvSpPr>
        <p:spPr/>
        <p:txBody>
          <a:bodyPr/>
          <a:lstStyle>
            <a:lvl1pPr>
              <a:defRPr/>
            </a:lvl1pPr>
          </a:lstStyle>
          <a:p>
            <a:pPr>
              <a:defRPr/>
            </a:pPr>
            <a:fld id="{9CDA4729-CA73-46FD-B7FB-3083EDFB8E2B}" type="slidenum">
              <a:rPr lang="en-GB" altLang="en-US"/>
              <a:pPr>
                <a:defRPr/>
              </a:pPr>
              <a:t>‹#›</a:t>
            </a:fld>
            <a:endParaRPr lang="en-GB" altLang="en-US"/>
          </a:p>
        </p:txBody>
      </p:sp>
      <p:sp>
        <p:nvSpPr>
          <p:cNvPr id="6" name="Title 7">
            <a:extLst>
              <a:ext uri="{FF2B5EF4-FFF2-40B4-BE49-F238E27FC236}">
                <a16:creationId xmlns:a16="http://schemas.microsoft.com/office/drawing/2014/main" id="{681CA01A-567E-48A3-8D45-58C342F8A7A9}"/>
              </a:ext>
            </a:extLst>
          </p:cNvPr>
          <p:cNvSpPr>
            <a:spLocks noGrp="1"/>
          </p:cNvSpPr>
          <p:nvPr>
            <p:ph type="title"/>
          </p:nvPr>
        </p:nvSpPr>
        <p:spPr>
          <a:xfrm>
            <a:off x="575733" y="452669"/>
            <a:ext cx="11040000" cy="816000"/>
          </a:xfrm>
        </p:spPr>
        <p:txBody>
          <a:bodyPr/>
          <a:lstStyle>
            <a:lvl1pPr>
              <a:lnSpc>
                <a:spcPct val="100000"/>
              </a:lnSpc>
              <a:defRPr sz="4267" b="0">
                <a:solidFill>
                  <a:schemeClr val="tx1"/>
                </a:solidFill>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D52ABB75-115E-465D-B19F-A054C4049C7D}"/>
              </a:ext>
            </a:extLst>
          </p:cNvPr>
          <p:cNvSpPr/>
          <p:nvPr userDrawn="1"/>
        </p:nvSpPr>
        <p:spPr>
          <a:xfrm>
            <a:off x="575733" y="456899"/>
            <a:ext cx="11040000" cy="3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2805950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tandard 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a:defRPr/>
            </a:lvl1pPr>
            <a:lvl2pPr>
              <a:defRPr/>
            </a:lvl2pPr>
            <a:lvl3pPr>
              <a:defRPr/>
            </a:lvl3pPr>
            <a:lvl4pPr>
              <a:defRPr baseline="0"/>
            </a:lvl4pPr>
            <a:lvl5pPr>
              <a:defRPr/>
            </a:lvl5pPr>
          </a:lstStyle>
          <a:p>
            <a:pPr lvl="0"/>
            <a:r>
              <a:rPr lang="en-US" dirty="0"/>
              <a:t>Subtitle</a:t>
            </a:r>
          </a:p>
          <a:p>
            <a:pPr lvl="1"/>
            <a:r>
              <a:rPr lang="en-US" dirty="0"/>
              <a:t>Text level 1</a:t>
            </a:r>
          </a:p>
          <a:p>
            <a:pPr lvl="2"/>
            <a:r>
              <a:rPr lang="en-US" dirty="0"/>
              <a:t>Bullet 1</a:t>
            </a:r>
          </a:p>
          <a:p>
            <a:pPr lvl="3"/>
            <a:r>
              <a:rPr lang="en-US" dirty="0"/>
              <a:t>Bullet 2</a:t>
            </a:r>
          </a:p>
          <a:p>
            <a:pPr lvl="4"/>
            <a:r>
              <a:rPr lang="en-US" dirty="0"/>
              <a:t>Bullet 3</a:t>
            </a:r>
          </a:p>
        </p:txBody>
      </p:sp>
      <p:sp>
        <p:nvSpPr>
          <p:cNvPr id="4" name="Date Placeholder 3"/>
          <p:cNvSpPr>
            <a:spLocks noGrp="1"/>
          </p:cNvSpPr>
          <p:nvPr>
            <p:ph type="dt" sz="half" idx="10"/>
          </p:nvPr>
        </p:nvSpPr>
        <p:spPr/>
        <p:txBody>
          <a:bodyPr/>
          <a:lstStyle/>
          <a:p>
            <a:fld id="{D263A6B9-1103-4004-A031-3936667EC618}" type="datetime5">
              <a:rPr lang="en-GB" smtClean="0"/>
              <a:t>23-Jun-20</a:t>
            </a:fld>
            <a:endParaRPr lang="en-GB"/>
          </a:p>
        </p:txBody>
      </p:sp>
      <p:sp>
        <p:nvSpPr>
          <p:cNvPr id="6" name="Slide Number Placeholder 5"/>
          <p:cNvSpPr>
            <a:spLocks noGrp="1"/>
          </p:cNvSpPr>
          <p:nvPr>
            <p:ph type="sldNum" sz="quarter" idx="12"/>
          </p:nvPr>
        </p:nvSpPr>
        <p:spPr/>
        <p:txBody>
          <a:bodyPr/>
          <a:lstStyle/>
          <a:p>
            <a:fld id="{4032D116-C6F8-448E-9271-0D9B1743CFAC}" type="slidenum">
              <a:rPr lang="en-GB" smtClean="0"/>
              <a:t>‹#›</a:t>
            </a:fld>
            <a:endParaRPr lang="en-GB"/>
          </a:p>
        </p:txBody>
      </p:sp>
      <p:sp>
        <p:nvSpPr>
          <p:cNvPr id="9" name="Footer Placeholder 4"/>
          <p:cNvSpPr>
            <a:spLocks noGrp="1"/>
          </p:cNvSpPr>
          <p:nvPr>
            <p:ph type="ftr" sz="quarter" idx="3"/>
          </p:nvPr>
        </p:nvSpPr>
        <p:spPr>
          <a:xfrm>
            <a:off x="1896176" y="6246796"/>
            <a:ext cx="7867907" cy="495317"/>
          </a:xfrm>
          <a:prstGeom prst="rect">
            <a:avLst/>
          </a:prstGeom>
        </p:spPr>
        <p:txBody>
          <a:bodyPr vert="horz" lIns="91440" tIns="45720" rIns="91440" bIns="45720" rtlCol="0" anchor="b"/>
          <a:lstStyle>
            <a:lvl1pPr algn="ctr">
              <a:defRPr sz="1200">
                <a:solidFill>
                  <a:schemeClr val="tx1"/>
                </a:solidFill>
              </a:defRPr>
            </a:lvl1pPr>
          </a:lstStyle>
          <a:p>
            <a:pPr algn="l"/>
            <a:r>
              <a:rPr lang="en-GB" dirty="0"/>
              <a:t>References</a:t>
            </a:r>
          </a:p>
        </p:txBody>
      </p:sp>
    </p:spTree>
    <p:extLst>
      <p:ext uri="{BB962C8B-B14F-4D97-AF65-F5344CB8AC3E}">
        <p14:creationId xmlns:p14="http://schemas.microsoft.com/office/powerpoint/2010/main" val="1574362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pic>
        <p:nvPicPr>
          <p:cNvPr id="10" name="Background ima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3200" cy="6860536"/>
          </a:xfrm>
          <a:prstGeom prst="rect">
            <a:avLst/>
          </a:prstGeom>
          <a:noFill/>
        </p:spPr>
      </p:pic>
      <p:sp>
        <p:nvSpPr>
          <p:cNvPr id="9" name="Alabaster gradient"/>
          <p:cNvSpPr/>
          <p:nvPr userDrawn="1"/>
        </p:nvSpPr>
        <p:spPr>
          <a:xfrm>
            <a:off x="0" y="0"/>
            <a:ext cx="12193200" cy="6858000"/>
          </a:xfrm>
          <a:prstGeom prst="rect">
            <a:avLst/>
          </a:prstGeom>
          <a:gradFill flip="none" rotWithShape="1">
            <a:gsLst>
              <a:gs pos="0">
                <a:schemeClr val="bg1">
                  <a:alpha val="40000"/>
                </a:schemeClr>
              </a:gs>
              <a:gs pos="54000">
                <a:schemeClr val="bg1">
                  <a:alpha val="80000"/>
                </a:schemeClr>
              </a:gs>
              <a:gs pos="100000">
                <a:schemeClr val="bg1">
                  <a:alpha val="9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hartreuse"/>
          <p:cNvSpPr/>
          <p:nvPr userDrawn="1"/>
        </p:nvSpPr>
        <p:spPr>
          <a:xfrm>
            <a:off x="0" y="0"/>
            <a:ext cx="33496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hasCustomPrompt="1"/>
          </p:nvPr>
        </p:nvSpPr>
        <p:spPr>
          <a:xfrm>
            <a:off x="750570" y="2957022"/>
            <a:ext cx="10515600" cy="943955"/>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2" name="Title 1"/>
          <p:cNvSpPr>
            <a:spLocks noGrp="1"/>
          </p:cNvSpPr>
          <p:nvPr>
            <p:ph type="title" hasCustomPrompt="1"/>
          </p:nvPr>
        </p:nvSpPr>
        <p:spPr>
          <a:xfrm>
            <a:off x="750570" y="1052513"/>
            <a:ext cx="10596880" cy="1698480"/>
          </a:xfrm>
        </p:spPr>
        <p:txBody>
          <a:bodyPr anchor="b"/>
          <a:lstStyle>
            <a:lvl1pPr>
              <a:defRPr sz="6000"/>
            </a:lvl1pPr>
          </a:lstStyle>
          <a:p>
            <a:r>
              <a:rPr lang="en-US" dirty="0"/>
              <a:t>Section title</a:t>
            </a:r>
          </a:p>
        </p:txBody>
      </p:sp>
      <p:pic>
        <p:nvPicPr>
          <p:cNvPr id="11" name="Logo"/>
          <p:cNvPicPr>
            <a:picLocks noChangeAspect="1"/>
          </p:cNvPicPr>
          <p:nvPr userDrawn="1"/>
        </p:nvPicPr>
        <p:blipFill>
          <a:blip r:embed="rId3" cstate="print">
            <a:clrChange>
              <a:clrFrom>
                <a:srgbClr val="F1EEE6"/>
              </a:clrFrom>
              <a:clrTo>
                <a:srgbClr val="F1EEE6">
                  <a:alpha val="0"/>
                </a:srgbClr>
              </a:clrTo>
            </a:clrChange>
            <a:extLst>
              <a:ext uri="{28A0092B-C50C-407E-A947-70E740481C1C}">
                <a14:useLocalDpi xmlns:a14="http://schemas.microsoft.com/office/drawing/2010/main" val="0"/>
              </a:ext>
            </a:extLst>
          </a:blip>
          <a:stretch>
            <a:fillRect/>
          </a:stretch>
        </p:blipFill>
        <p:spPr>
          <a:xfrm>
            <a:off x="638810" y="4405313"/>
            <a:ext cx="3060150" cy="2454593"/>
          </a:xfrm>
          <a:prstGeom prst="rect">
            <a:avLst/>
          </a:prstGeom>
          <a:ln w="38100">
            <a:noFill/>
          </a:ln>
          <a:effectLst/>
        </p:spPr>
      </p:pic>
      <p:sp>
        <p:nvSpPr>
          <p:cNvPr id="13" name="Date Placeholder 12"/>
          <p:cNvSpPr>
            <a:spLocks noGrp="1"/>
          </p:cNvSpPr>
          <p:nvPr>
            <p:ph type="dt" sz="half" idx="10"/>
          </p:nvPr>
        </p:nvSpPr>
        <p:spPr/>
        <p:txBody>
          <a:bodyPr/>
          <a:lstStyle/>
          <a:p>
            <a:fld id="{E183AF23-A3D2-4C7C-A3D6-A8128BDA0C25}" type="datetime5">
              <a:rPr lang="en-GB" smtClean="0"/>
              <a:t>23-Jun-20</a:t>
            </a:fld>
            <a:endParaRPr lang="en-GB" dirty="0"/>
          </a:p>
        </p:txBody>
      </p:sp>
      <p:sp>
        <p:nvSpPr>
          <p:cNvPr id="15" name="Slide Number Placeholder 14"/>
          <p:cNvSpPr>
            <a:spLocks noGrp="1"/>
          </p:cNvSpPr>
          <p:nvPr>
            <p:ph type="sldNum" sz="quarter" idx="12"/>
          </p:nvPr>
        </p:nvSpPr>
        <p:spPr/>
        <p:txBody>
          <a:bodyPr/>
          <a:lstStyle/>
          <a:p>
            <a:r>
              <a:rPr lang="en-GB"/>
              <a:t>| </a:t>
            </a:r>
            <a:fld id="{4032D116-C6F8-448E-9271-0D9B1743CFAC}" type="slidenum">
              <a:rPr lang="en-GB" smtClean="0"/>
              <a:pPr/>
              <a:t>‹#›</a:t>
            </a:fld>
            <a:endParaRPr lang="en-GB" dirty="0"/>
          </a:p>
        </p:txBody>
      </p:sp>
    </p:spTree>
    <p:extLst>
      <p:ext uri="{BB962C8B-B14F-4D97-AF65-F5344CB8AC3E}">
        <p14:creationId xmlns:p14="http://schemas.microsoft.com/office/powerpoint/2010/main" val="1753794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1 with minimal text">
    <p:bg>
      <p:bgPr>
        <a:gradFill>
          <a:gsLst>
            <a:gs pos="0">
              <a:schemeClr val="bg1">
                <a:alpha val="0"/>
              </a:schemeClr>
            </a:gs>
            <a:gs pos="22000">
              <a:schemeClr val="bg1">
                <a:alpha val="0"/>
              </a:schemeClr>
            </a:gs>
            <a:gs pos="100000">
              <a:schemeClr val="bg1">
                <a:alpha val="90000"/>
              </a:schemeClr>
            </a:gs>
          </a:gsLst>
          <a:lin ang="10800000" scaled="1"/>
        </a:gradFill>
        <a:effectLst/>
      </p:bgPr>
    </p:bg>
    <p:spTree>
      <p:nvGrpSpPr>
        <p:cNvPr id="1" name=""/>
        <p:cNvGrpSpPr/>
        <p:nvPr/>
      </p:nvGrpSpPr>
      <p:grpSpPr>
        <a:xfrm>
          <a:off x="0" y="0"/>
          <a:ext cx="0" cy="0"/>
          <a:chOff x="0" y="0"/>
          <a:chExt cx="0" cy="0"/>
        </a:xfrm>
      </p:grpSpPr>
      <p:pic>
        <p:nvPicPr>
          <p:cNvPr id="8" name="Background image"/>
          <p:cNvPicPr>
            <a:picLocks noChangeAspect="1"/>
          </p:cNvPicPr>
          <p:nvPr userDrawn="1"/>
        </p:nvPicPr>
        <p:blipFill rotWithShape="1">
          <a:blip r:embed="rId2" cstate="print">
            <a:extLst>
              <a:ext uri="{28A0092B-C50C-407E-A947-70E740481C1C}">
                <a14:useLocalDpi xmlns:a14="http://schemas.microsoft.com/office/drawing/2010/main" val="0"/>
              </a:ext>
            </a:extLst>
          </a:blip>
          <a:srcRect l="45403" r="29328"/>
          <a:stretch/>
        </p:blipFill>
        <p:spPr>
          <a:xfrm>
            <a:off x="0" y="0"/>
            <a:ext cx="3081130" cy="6860536"/>
          </a:xfrm>
          <a:prstGeom prst="rect">
            <a:avLst/>
          </a:prstGeom>
          <a:noFill/>
        </p:spPr>
      </p:pic>
      <p:sp>
        <p:nvSpPr>
          <p:cNvPr id="9" name="Alabaster gradient"/>
          <p:cNvSpPr/>
          <p:nvPr userDrawn="1"/>
        </p:nvSpPr>
        <p:spPr>
          <a:xfrm>
            <a:off x="1" y="0"/>
            <a:ext cx="11857038" cy="6858000"/>
          </a:xfrm>
          <a:prstGeom prst="rect">
            <a:avLst/>
          </a:prstGeom>
          <a:gradFill flip="none" rotWithShape="1">
            <a:gsLst>
              <a:gs pos="0">
                <a:schemeClr val="bg1">
                  <a:alpha val="40000"/>
                </a:schemeClr>
              </a:gs>
              <a:gs pos="74000">
                <a:schemeClr val="bg1"/>
              </a:gs>
              <a:gs pos="100000">
                <a:schemeClr val="bg1">
                  <a:alpha val="4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p:txBody>
          <a:bodyPr/>
          <a:lstStyle>
            <a:lvl1pPr>
              <a:defRPr/>
            </a:lvl1pPr>
          </a:lstStyle>
          <a:p>
            <a:r>
              <a:rPr lang="en-US" dirty="0"/>
              <a:t>Title</a:t>
            </a:r>
          </a:p>
        </p:txBody>
      </p:sp>
      <p:sp>
        <p:nvSpPr>
          <p:cNvPr id="4" name="Content Placeholder 3"/>
          <p:cNvSpPr>
            <a:spLocks noGrp="1"/>
          </p:cNvSpPr>
          <p:nvPr>
            <p:ph sz="half" idx="2" hasCustomPrompt="1"/>
          </p:nvPr>
        </p:nvSpPr>
        <p:spPr>
          <a:xfrm>
            <a:off x="2743200" y="1233488"/>
            <a:ext cx="8610600" cy="4943475"/>
          </a:xfrm>
        </p:spPr>
        <p:txBody>
          <a:bodyPr/>
          <a:lstStyle>
            <a:lvl1pPr>
              <a:defRPr/>
            </a:lvl1pPr>
            <a:lvl2pPr>
              <a:defRPr/>
            </a:lvl2pPr>
            <a:lvl3pPr>
              <a:defRPr/>
            </a:lvl3pPr>
            <a:lvl4pPr>
              <a:defRPr/>
            </a:lvl4pPr>
            <a:lvl5pPr>
              <a:defRPr/>
            </a:lvl5pPr>
          </a:lstStyle>
          <a:p>
            <a:pPr lvl="0"/>
            <a:r>
              <a:rPr lang="en-US" dirty="0"/>
              <a:t>Subtitle</a:t>
            </a:r>
          </a:p>
          <a:p>
            <a:pPr lvl="1"/>
            <a:r>
              <a:rPr lang="en-US" dirty="0"/>
              <a:t>Text level1</a:t>
            </a:r>
          </a:p>
          <a:p>
            <a:pPr lvl="2"/>
            <a:r>
              <a:rPr lang="en-US" dirty="0"/>
              <a:t>Bullet 1</a:t>
            </a:r>
          </a:p>
          <a:p>
            <a:pPr lvl="3"/>
            <a:r>
              <a:rPr lang="en-US" dirty="0"/>
              <a:t>Bullet 2</a:t>
            </a:r>
          </a:p>
          <a:p>
            <a:pPr lvl="4"/>
            <a:r>
              <a:rPr lang="en-US" dirty="0"/>
              <a:t>Bullet 3</a:t>
            </a:r>
          </a:p>
        </p:txBody>
      </p:sp>
      <p:sp>
        <p:nvSpPr>
          <p:cNvPr id="5" name="Date Placeholder 4"/>
          <p:cNvSpPr>
            <a:spLocks noGrp="1"/>
          </p:cNvSpPr>
          <p:nvPr>
            <p:ph type="dt" sz="half" idx="10"/>
          </p:nvPr>
        </p:nvSpPr>
        <p:spPr/>
        <p:txBody>
          <a:bodyPr/>
          <a:lstStyle/>
          <a:p>
            <a:fld id="{64771826-D90B-40CF-8DFE-225930F56EF1}" type="datetime5">
              <a:rPr lang="en-GB" smtClean="0"/>
              <a:t>23-Jun-20</a:t>
            </a:fld>
            <a:endParaRPr lang="en-GB"/>
          </a:p>
        </p:txBody>
      </p:sp>
      <p:sp>
        <p:nvSpPr>
          <p:cNvPr id="7" name="Slide Number Placeholder 6"/>
          <p:cNvSpPr>
            <a:spLocks noGrp="1"/>
          </p:cNvSpPr>
          <p:nvPr>
            <p:ph type="sldNum" sz="quarter" idx="12"/>
          </p:nvPr>
        </p:nvSpPr>
        <p:spPr/>
        <p:txBody>
          <a:bodyPr/>
          <a:lstStyle/>
          <a:p>
            <a:fld id="{4032D116-C6F8-448E-9271-0D9B1743CFAC}" type="slidenum">
              <a:rPr lang="en-GB" smtClean="0"/>
              <a:t>‹#›</a:t>
            </a:fld>
            <a:endParaRPr lang="en-GB"/>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575" y="5497788"/>
            <a:ext cx="1551305" cy="1244325"/>
          </a:xfrm>
          <a:prstGeom prst="rect">
            <a:avLst/>
          </a:prstGeom>
          <a:ln w="381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2" name="Footer Placeholder 4"/>
          <p:cNvSpPr>
            <a:spLocks noGrp="1"/>
          </p:cNvSpPr>
          <p:nvPr>
            <p:ph type="ftr" sz="quarter" idx="3"/>
          </p:nvPr>
        </p:nvSpPr>
        <p:spPr>
          <a:xfrm>
            <a:off x="1896176" y="6246796"/>
            <a:ext cx="7867907" cy="495317"/>
          </a:xfrm>
          <a:prstGeom prst="rect">
            <a:avLst/>
          </a:prstGeom>
        </p:spPr>
        <p:txBody>
          <a:bodyPr vert="horz" lIns="91440" tIns="45720" rIns="91440" bIns="45720" rtlCol="0" anchor="b"/>
          <a:lstStyle>
            <a:lvl1pPr algn="ctr">
              <a:defRPr sz="1200">
                <a:solidFill>
                  <a:schemeClr val="tx1"/>
                </a:solidFill>
              </a:defRPr>
            </a:lvl1pPr>
          </a:lstStyle>
          <a:p>
            <a:pPr algn="l"/>
            <a:r>
              <a:rPr lang="en-GB" dirty="0"/>
              <a:t>References</a:t>
            </a:r>
          </a:p>
        </p:txBody>
      </p:sp>
    </p:spTree>
    <p:extLst>
      <p:ext uri="{BB962C8B-B14F-4D97-AF65-F5344CB8AC3E}">
        <p14:creationId xmlns:p14="http://schemas.microsoft.com/office/powerpoint/2010/main" val="95921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2 with minimal text">
    <p:bg>
      <p:bgPr>
        <a:gradFill>
          <a:gsLst>
            <a:gs pos="0">
              <a:schemeClr val="bg1">
                <a:alpha val="0"/>
              </a:schemeClr>
            </a:gs>
            <a:gs pos="22000">
              <a:schemeClr val="bg1">
                <a:alpha val="0"/>
              </a:schemeClr>
            </a:gs>
            <a:gs pos="100000">
              <a:schemeClr val="bg1">
                <a:alpha val="90000"/>
              </a:schemeClr>
            </a:gs>
          </a:gsLst>
          <a:lin ang="10800000" scaled="1"/>
        </a:gradFill>
        <a:effectLst/>
      </p:bgPr>
    </p:bg>
    <p:spTree>
      <p:nvGrpSpPr>
        <p:cNvPr id="1" name=""/>
        <p:cNvGrpSpPr/>
        <p:nvPr/>
      </p:nvGrpSpPr>
      <p:grpSpPr>
        <a:xfrm>
          <a:off x="0" y="0"/>
          <a:ext cx="0" cy="0"/>
          <a:chOff x="0" y="0"/>
          <a:chExt cx="0" cy="0"/>
        </a:xfrm>
      </p:grpSpPr>
      <p:pic>
        <p:nvPicPr>
          <p:cNvPr id="11" name="Background image"/>
          <p:cNvPicPr>
            <a:picLocks noChangeAspect="1"/>
          </p:cNvPicPr>
          <p:nvPr userDrawn="1"/>
        </p:nvPicPr>
        <p:blipFill rotWithShape="1">
          <a:blip r:embed="rId2" cstate="print">
            <a:extLst>
              <a:ext uri="{28A0092B-C50C-407E-A947-70E740481C1C}">
                <a14:useLocalDpi xmlns:a14="http://schemas.microsoft.com/office/drawing/2010/main" val="0"/>
              </a:ext>
            </a:extLst>
          </a:blip>
          <a:srcRect l="66587"/>
          <a:stretch/>
        </p:blipFill>
        <p:spPr>
          <a:xfrm>
            <a:off x="0" y="0"/>
            <a:ext cx="4073236" cy="6858930"/>
          </a:xfrm>
          <a:prstGeom prst="rect">
            <a:avLst/>
          </a:prstGeom>
          <a:noFill/>
        </p:spPr>
      </p:pic>
      <p:sp>
        <p:nvSpPr>
          <p:cNvPr id="9" name="Alabaster gradient"/>
          <p:cNvSpPr/>
          <p:nvPr userDrawn="1"/>
        </p:nvSpPr>
        <p:spPr>
          <a:xfrm>
            <a:off x="1" y="0"/>
            <a:ext cx="11857038" cy="6858000"/>
          </a:xfrm>
          <a:prstGeom prst="rect">
            <a:avLst/>
          </a:prstGeom>
          <a:gradFill flip="none" rotWithShape="1">
            <a:gsLst>
              <a:gs pos="0">
                <a:schemeClr val="bg1">
                  <a:alpha val="90000"/>
                </a:schemeClr>
              </a:gs>
              <a:gs pos="70000">
                <a:schemeClr val="bg1"/>
              </a:gs>
              <a:gs pos="100000">
                <a:schemeClr val="bg1">
                  <a:alpha val="4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p:txBody>
          <a:bodyPr/>
          <a:lstStyle>
            <a:lvl1pPr>
              <a:defRPr/>
            </a:lvl1pPr>
          </a:lstStyle>
          <a:p>
            <a:r>
              <a:rPr lang="en-US" dirty="0"/>
              <a:t>Title</a:t>
            </a:r>
          </a:p>
        </p:txBody>
      </p:sp>
      <p:sp>
        <p:nvSpPr>
          <p:cNvPr id="4" name="Content Placeholder 3"/>
          <p:cNvSpPr>
            <a:spLocks noGrp="1"/>
          </p:cNvSpPr>
          <p:nvPr>
            <p:ph sz="half" idx="2" hasCustomPrompt="1"/>
          </p:nvPr>
        </p:nvSpPr>
        <p:spPr>
          <a:xfrm>
            <a:off x="3726872" y="1233488"/>
            <a:ext cx="7626927" cy="4943475"/>
          </a:xfrm>
        </p:spPr>
        <p:txBody>
          <a:bodyPr/>
          <a:lstStyle>
            <a:lvl1pPr>
              <a:defRPr/>
            </a:lvl1pPr>
            <a:lvl2pPr>
              <a:defRPr/>
            </a:lvl2pPr>
            <a:lvl3pPr>
              <a:defRPr/>
            </a:lvl3pPr>
            <a:lvl4pPr>
              <a:defRPr/>
            </a:lvl4pPr>
            <a:lvl5pPr>
              <a:defRPr/>
            </a:lvl5pPr>
          </a:lstStyle>
          <a:p>
            <a:pPr lvl="0"/>
            <a:r>
              <a:rPr lang="en-US" dirty="0"/>
              <a:t>Subtitle</a:t>
            </a:r>
          </a:p>
          <a:p>
            <a:pPr lvl="1"/>
            <a:r>
              <a:rPr lang="en-US" dirty="0"/>
              <a:t>Text level 1</a:t>
            </a:r>
          </a:p>
          <a:p>
            <a:pPr lvl="2"/>
            <a:r>
              <a:rPr lang="en-US" dirty="0"/>
              <a:t>Bullet 1</a:t>
            </a:r>
          </a:p>
          <a:p>
            <a:pPr lvl="3"/>
            <a:r>
              <a:rPr lang="en-US" dirty="0"/>
              <a:t>Bullet 2</a:t>
            </a:r>
          </a:p>
          <a:p>
            <a:pPr lvl="4"/>
            <a:r>
              <a:rPr lang="en-US" dirty="0"/>
              <a:t>Bullet 3</a:t>
            </a:r>
          </a:p>
        </p:txBody>
      </p:sp>
      <p:sp>
        <p:nvSpPr>
          <p:cNvPr id="5" name="Date Placeholder 4"/>
          <p:cNvSpPr>
            <a:spLocks noGrp="1"/>
          </p:cNvSpPr>
          <p:nvPr>
            <p:ph type="dt" sz="half" idx="10"/>
          </p:nvPr>
        </p:nvSpPr>
        <p:spPr/>
        <p:txBody>
          <a:bodyPr/>
          <a:lstStyle/>
          <a:p>
            <a:fld id="{64771826-D90B-40CF-8DFE-225930F56EF1}" type="datetime5">
              <a:rPr lang="en-GB" smtClean="0"/>
              <a:t>23-Jun-20</a:t>
            </a:fld>
            <a:endParaRPr lang="en-GB"/>
          </a:p>
        </p:txBody>
      </p:sp>
      <p:sp>
        <p:nvSpPr>
          <p:cNvPr id="7" name="Slide Number Placeholder 6"/>
          <p:cNvSpPr>
            <a:spLocks noGrp="1"/>
          </p:cNvSpPr>
          <p:nvPr>
            <p:ph type="sldNum" sz="quarter" idx="12"/>
          </p:nvPr>
        </p:nvSpPr>
        <p:spPr/>
        <p:txBody>
          <a:bodyPr/>
          <a:lstStyle/>
          <a:p>
            <a:fld id="{4032D116-C6F8-448E-9271-0D9B1743CFAC}" type="slidenum">
              <a:rPr lang="en-GB" smtClean="0"/>
              <a:t>‹#›</a:t>
            </a:fld>
            <a:endParaRPr lang="en-GB"/>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575" y="5497788"/>
            <a:ext cx="1551305" cy="1244325"/>
          </a:xfrm>
          <a:prstGeom prst="rect">
            <a:avLst/>
          </a:prstGeom>
          <a:ln w="381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3" name="Footer Placeholder 4"/>
          <p:cNvSpPr>
            <a:spLocks noGrp="1"/>
          </p:cNvSpPr>
          <p:nvPr>
            <p:ph type="ftr" sz="quarter" idx="3"/>
          </p:nvPr>
        </p:nvSpPr>
        <p:spPr>
          <a:xfrm>
            <a:off x="1896176" y="6246796"/>
            <a:ext cx="7867907" cy="495317"/>
          </a:xfrm>
          <a:prstGeom prst="rect">
            <a:avLst/>
          </a:prstGeom>
        </p:spPr>
        <p:txBody>
          <a:bodyPr vert="horz" lIns="91440" tIns="45720" rIns="91440" bIns="45720" rtlCol="0" anchor="b"/>
          <a:lstStyle>
            <a:lvl1pPr algn="ctr">
              <a:defRPr sz="1200">
                <a:solidFill>
                  <a:schemeClr val="tx1"/>
                </a:solidFill>
              </a:defRPr>
            </a:lvl1pPr>
          </a:lstStyle>
          <a:p>
            <a:pPr algn="l"/>
            <a:r>
              <a:rPr lang="en-GB" dirty="0"/>
              <a:t>References</a:t>
            </a:r>
          </a:p>
        </p:txBody>
      </p:sp>
    </p:spTree>
    <p:extLst>
      <p:ext uri="{BB962C8B-B14F-4D97-AF65-F5344CB8AC3E}">
        <p14:creationId xmlns:p14="http://schemas.microsoft.com/office/powerpoint/2010/main" val="207764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left + image righ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DC8CFF-2350-4F5B-8537-F0E231031B6B}" type="datetime5">
              <a:rPr lang="en-GB" smtClean="0"/>
              <a:t>23-Jun-20</a:t>
            </a:fld>
            <a:endParaRPr lang="en-GB"/>
          </a:p>
        </p:txBody>
      </p:sp>
      <p:sp>
        <p:nvSpPr>
          <p:cNvPr id="4" name="Slide Number Placeholder 3"/>
          <p:cNvSpPr>
            <a:spLocks noGrp="1"/>
          </p:cNvSpPr>
          <p:nvPr>
            <p:ph type="sldNum" sz="quarter" idx="12"/>
          </p:nvPr>
        </p:nvSpPr>
        <p:spPr/>
        <p:txBody>
          <a:bodyPr/>
          <a:lstStyle/>
          <a:p>
            <a:fld id="{4032D116-C6F8-448E-9271-0D9B1743CFAC}" type="slidenum">
              <a:rPr lang="en-GB" smtClean="0"/>
              <a:t>‹#›</a:t>
            </a:fld>
            <a:endParaRPr lang="en-GB"/>
          </a:p>
        </p:txBody>
      </p:sp>
      <p:sp>
        <p:nvSpPr>
          <p:cNvPr id="5" name="Title 1"/>
          <p:cNvSpPr>
            <a:spLocks noGrp="1"/>
          </p:cNvSpPr>
          <p:nvPr>
            <p:ph type="title" hasCustomPrompt="1"/>
          </p:nvPr>
        </p:nvSpPr>
        <p:spPr>
          <a:xfrm>
            <a:off x="300038" y="152400"/>
            <a:ext cx="11412537" cy="896516"/>
          </a:xfrm>
        </p:spPr>
        <p:txBody>
          <a:bodyPr/>
          <a:lstStyle>
            <a:lvl1pPr>
              <a:defRPr/>
            </a:lvl1pPr>
          </a:lstStyle>
          <a:p>
            <a:r>
              <a:rPr lang="en-US" dirty="0"/>
              <a:t>Title</a:t>
            </a:r>
          </a:p>
        </p:txBody>
      </p:sp>
      <p:sp>
        <p:nvSpPr>
          <p:cNvPr id="6" name="Content Placeholder 2"/>
          <p:cNvSpPr>
            <a:spLocks noGrp="1"/>
          </p:cNvSpPr>
          <p:nvPr>
            <p:ph idx="1" hasCustomPrompt="1"/>
          </p:nvPr>
        </p:nvSpPr>
        <p:spPr>
          <a:xfrm>
            <a:off x="300038" y="1233488"/>
            <a:ext cx="5518871" cy="4923472"/>
          </a:xfrm>
        </p:spPr>
        <p:txBody>
          <a:bodyPr/>
          <a:lstStyle>
            <a:lvl1pPr>
              <a:defRPr/>
            </a:lvl1pPr>
            <a:lvl2pPr>
              <a:defRPr/>
            </a:lvl2pPr>
            <a:lvl3pPr>
              <a:defRPr/>
            </a:lvl3pPr>
            <a:lvl4pPr>
              <a:defRPr baseline="0"/>
            </a:lvl4pPr>
            <a:lvl5pPr>
              <a:defRPr/>
            </a:lvl5pPr>
          </a:lstStyle>
          <a:p>
            <a:pPr lvl="0"/>
            <a:r>
              <a:rPr lang="en-US" dirty="0"/>
              <a:t>Subtitle</a:t>
            </a:r>
          </a:p>
          <a:p>
            <a:pPr lvl="1"/>
            <a:r>
              <a:rPr lang="en-US" dirty="0"/>
              <a:t>Text level 1</a:t>
            </a:r>
          </a:p>
          <a:p>
            <a:pPr lvl="2"/>
            <a:r>
              <a:rPr lang="en-US" dirty="0"/>
              <a:t>Bullet 1</a:t>
            </a:r>
          </a:p>
          <a:p>
            <a:pPr lvl="3"/>
            <a:r>
              <a:rPr lang="en-US" dirty="0"/>
              <a:t>Bullet 2</a:t>
            </a:r>
          </a:p>
          <a:p>
            <a:pPr lvl="4"/>
            <a:r>
              <a:rPr lang="en-US" dirty="0"/>
              <a:t>Bullet 3</a:t>
            </a:r>
          </a:p>
        </p:txBody>
      </p:sp>
      <p:sp>
        <p:nvSpPr>
          <p:cNvPr id="7" name="Picture Placeholder 2"/>
          <p:cNvSpPr>
            <a:spLocks noGrp="1" noChangeAspect="1"/>
          </p:cNvSpPr>
          <p:nvPr>
            <p:ph type="pic" idx="13"/>
          </p:nvPr>
        </p:nvSpPr>
        <p:spPr>
          <a:xfrm>
            <a:off x="6095999" y="1233488"/>
            <a:ext cx="5616575" cy="49234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1"/>
            <a:r>
              <a:rPr lang="en-US"/>
              <a:t>Click icon to add picture</a:t>
            </a:r>
            <a:endParaRPr lang="en-US" dirty="0"/>
          </a:p>
        </p:txBody>
      </p:sp>
      <p:sp>
        <p:nvSpPr>
          <p:cNvPr id="9" name="Footer Placeholder 4"/>
          <p:cNvSpPr>
            <a:spLocks noGrp="1"/>
          </p:cNvSpPr>
          <p:nvPr>
            <p:ph type="ftr" sz="quarter" idx="3"/>
          </p:nvPr>
        </p:nvSpPr>
        <p:spPr>
          <a:xfrm>
            <a:off x="1896176" y="6246796"/>
            <a:ext cx="7867907" cy="495317"/>
          </a:xfrm>
          <a:prstGeom prst="rect">
            <a:avLst/>
          </a:prstGeom>
        </p:spPr>
        <p:txBody>
          <a:bodyPr vert="horz" lIns="91440" tIns="45720" rIns="91440" bIns="45720" rtlCol="0" anchor="b"/>
          <a:lstStyle>
            <a:lvl1pPr algn="ctr">
              <a:defRPr sz="1200">
                <a:solidFill>
                  <a:schemeClr val="tx1"/>
                </a:solidFill>
              </a:defRPr>
            </a:lvl1pPr>
          </a:lstStyle>
          <a:p>
            <a:pPr algn="l"/>
            <a:r>
              <a:rPr lang="en-GB" dirty="0"/>
              <a:t>References</a:t>
            </a:r>
          </a:p>
        </p:txBody>
      </p:sp>
    </p:spTree>
    <p:extLst>
      <p:ext uri="{BB962C8B-B14F-4D97-AF65-F5344CB8AC3E}">
        <p14:creationId xmlns:p14="http://schemas.microsoft.com/office/powerpoint/2010/main" val="546844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DC8CFF-2350-4F5B-8537-F0E231031B6B}" type="datetime5">
              <a:rPr lang="en-GB" smtClean="0"/>
              <a:t>23-Jun-20</a:t>
            </a:fld>
            <a:endParaRPr lang="en-GB"/>
          </a:p>
        </p:txBody>
      </p:sp>
      <p:sp>
        <p:nvSpPr>
          <p:cNvPr id="4" name="Slide Number Placeholder 3"/>
          <p:cNvSpPr>
            <a:spLocks noGrp="1"/>
          </p:cNvSpPr>
          <p:nvPr>
            <p:ph type="sldNum" sz="quarter" idx="12"/>
          </p:nvPr>
        </p:nvSpPr>
        <p:spPr/>
        <p:txBody>
          <a:bodyPr/>
          <a:lstStyle/>
          <a:p>
            <a:fld id="{4032D116-C6F8-448E-9271-0D9B1743CFAC}" type="slidenum">
              <a:rPr lang="en-GB" smtClean="0"/>
              <a:t>‹#›</a:t>
            </a:fld>
            <a:endParaRPr lang="en-GB"/>
          </a:p>
        </p:txBody>
      </p:sp>
      <p:sp>
        <p:nvSpPr>
          <p:cNvPr id="5" name="Title 1"/>
          <p:cNvSpPr>
            <a:spLocks noGrp="1"/>
          </p:cNvSpPr>
          <p:nvPr>
            <p:ph type="title" hasCustomPrompt="1"/>
          </p:nvPr>
        </p:nvSpPr>
        <p:spPr>
          <a:xfrm>
            <a:off x="300038" y="152400"/>
            <a:ext cx="11412537" cy="896516"/>
          </a:xfrm>
        </p:spPr>
        <p:txBody>
          <a:bodyPr/>
          <a:lstStyle>
            <a:lvl1pPr>
              <a:defRPr/>
            </a:lvl1pPr>
          </a:lstStyle>
          <a:p>
            <a:r>
              <a:rPr lang="en-US" dirty="0"/>
              <a:t>Title</a:t>
            </a:r>
          </a:p>
        </p:txBody>
      </p:sp>
      <p:sp>
        <p:nvSpPr>
          <p:cNvPr id="6" name="Content Placeholder 2"/>
          <p:cNvSpPr>
            <a:spLocks noGrp="1"/>
          </p:cNvSpPr>
          <p:nvPr>
            <p:ph idx="1" hasCustomPrompt="1"/>
          </p:nvPr>
        </p:nvSpPr>
        <p:spPr>
          <a:xfrm>
            <a:off x="6338167" y="1242378"/>
            <a:ext cx="5518871" cy="4923472"/>
          </a:xfrm>
        </p:spPr>
        <p:txBody>
          <a:bodyPr/>
          <a:lstStyle>
            <a:lvl1pPr>
              <a:defRPr/>
            </a:lvl1pPr>
            <a:lvl2pPr>
              <a:defRPr/>
            </a:lvl2pPr>
            <a:lvl3pPr>
              <a:defRPr/>
            </a:lvl3pPr>
            <a:lvl4pPr>
              <a:defRPr baseline="0"/>
            </a:lvl4pPr>
            <a:lvl5pPr>
              <a:defRPr/>
            </a:lvl5pPr>
          </a:lstStyle>
          <a:p>
            <a:pPr lvl="0"/>
            <a:r>
              <a:rPr lang="en-US" dirty="0"/>
              <a:t>Subtitle</a:t>
            </a:r>
          </a:p>
          <a:p>
            <a:pPr lvl="1"/>
            <a:r>
              <a:rPr lang="en-US" dirty="0"/>
              <a:t>Text level 1</a:t>
            </a:r>
          </a:p>
          <a:p>
            <a:pPr lvl="2"/>
            <a:r>
              <a:rPr lang="en-US" dirty="0"/>
              <a:t>Bullet 1</a:t>
            </a:r>
          </a:p>
          <a:p>
            <a:pPr lvl="3"/>
            <a:r>
              <a:rPr lang="en-US" dirty="0"/>
              <a:t>Bullet 2</a:t>
            </a:r>
          </a:p>
          <a:p>
            <a:pPr lvl="4"/>
            <a:r>
              <a:rPr lang="en-US" dirty="0"/>
              <a:t>Bullet 3</a:t>
            </a:r>
          </a:p>
        </p:txBody>
      </p:sp>
      <p:sp>
        <p:nvSpPr>
          <p:cNvPr id="7" name="Picture Placeholder 2"/>
          <p:cNvSpPr>
            <a:spLocks noGrp="1" noChangeAspect="1"/>
          </p:cNvSpPr>
          <p:nvPr>
            <p:ph type="pic" idx="13"/>
          </p:nvPr>
        </p:nvSpPr>
        <p:spPr>
          <a:xfrm>
            <a:off x="300038" y="1242378"/>
            <a:ext cx="5795962" cy="49234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1"/>
            <a:r>
              <a:rPr lang="en-US"/>
              <a:t>Click icon to add picture</a:t>
            </a:r>
            <a:endParaRPr lang="en-US" dirty="0"/>
          </a:p>
        </p:txBody>
      </p:sp>
      <p:sp>
        <p:nvSpPr>
          <p:cNvPr id="8" name="Footer Placeholder 4"/>
          <p:cNvSpPr>
            <a:spLocks noGrp="1"/>
          </p:cNvSpPr>
          <p:nvPr>
            <p:ph type="ftr" sz="quarter" idx="3"/>
          </p:nvPr>
        </p:nvSpPr>
        <p:spPr>
          <a:xfrm>
            <a:off x="1896176" y="6246796"/>
            <a:ext cx="7867907" cy="495317"/>
          </a:xfrm>
          <a:prstGeom prst="rect">
            <a:avLst/>
          </a:prstGeom>
        </p:spPr>
        <p:txBody>
          <a:bodyPr vert="horz" lIns="91440" tIns="45720" rIns="91440" bIns="45720" rtlCol="0" anchor="b"/>
          <a:lstStyle>
            <a:lvl1pPr algn="ctr">
              <a:defRPr sz="1200">
                <a:solidFill>
                  <a:schemeClr val="tx1"/>
                </a:solidFill>
              </a:defRPr>
            </a:lvl1pPr>
          </a:lstStyle>
          <a:p>
            <a:pPr algn="l"/>
            <a:r>
              <a:rPr lang="en-GB" dirty="0"/>
              <a:t>References</a:t>
            </a:r>
          </a:p>
        </p:txBody>
      </p:sp>
    </p:spTree>
    <p:extLst>
      <p:ext uri="{BB962C8B-B14F-4D97-AF65-F5344CB8AC3E}">
        <p14:creationId xmlns:p14="http://schemas.microsoft.com/office/powerpoint/2010/main" val="2198813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a:lvl1pPr>
          </a:lstStyle>
          <a:p>
            <a:r>
              <a:rPr lang="en-US" dirty="0"/>
              <a:t>Title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1</a:t>
            </a:r>
          </a:p>
        </p:txBody>
      </p:sp>
      <p:sp>
        <p:nvSpPr>
          <p:cNvPr id="4" name="Content Placeholder 3"/>
          <p:cNvSpPr>
            <a:spLocks noGrp="1"/>
          </p:cNvSpPr>
          <p:nvPr>
            <p:ph sz="half" idx="2" hasCustomPrompt="1"/>
          </p:nvPr>
        </p:nvSpPr>
        <p:spPr>
          <a:xfrm>
            <a:off x="839788" y="2505075"/>
            <a:ext cx="5157787" cy="3684588"/>
          </a:xfrm>
        </p:spPr>
        <p:txBody>
          <a:bodyPr/>
          <a:lstStyle/>
          <a:p>
            <a:pPr lvl="0"/>
            <a:r>
              <a:rPr lang="en-US" dirty="0"/>
              <a:t>Subtitle</a:t>
            </a:r>
          </a:p>
          <a:p>
            <a:pPr lvl="1"/>
            <a:r>
              <a:rPr lang="en-US" dirty="0"/>
              <a:t>Text level 1</a:t>
            </a:r>
          </a:p>
          <a:p>
            <a:pPr lvl="2"/>
            <a:r>
              <a:rPr lang="en-US" dirty="0"/>
              <a:t>Bullet 1</a:t>
            </a:r>
          </a:p>
          <a:p>
            <a:pPr lvl="3"/>
            <a:r>
              <a:rPr lang="en-US" dirty="0"/>
              <a:t>Bullet 2</a:t>
            </a:r>
          </a:p>
          <a:p>
            <a:pPr lvl="4"/>
            <a:r>
              <a:rPr lang="en-US" dirty="0"/>
              <a:t>Bullet 3</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2</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en-US" dirty="0"/>
              <a:t>Subtitle</a:t>
            </a:r>
          </a:p>
          <a:p>
            <a:pPr lvl="1"/>
            <a:r>
              <a:rPr lang="en-US" dirty="0"/>
              <a:t>Text level 1</a:t>
            </a:r>
          </a:p>
          <a:p>
            <a:pPr lvl="2"/>
            <a:r>
              <a:rPr lang="en-US" dirty="0"/>
              <a:t>Bullet 1</a:t>
            </a:r>
          </a:p>
          <a:p>
            <a:pPr lvl="3"/>
            <a:r>
              <a:rPr lang="en-US" dirty="0"/>
              <a:t>Bullet 2</a:t>
            </a:r>
          </a:p>
          <a:p>
            <a:pPr lvl="4"/>
            <a:r>
              <a:rPr lang="en-US" dirty="0"/>
              <a:t>Bullet 3</a:t>
            </a:r>
          </a:p>
        </p:txBody>
      </p:sp>
      <p:sp>
        <p:nvSpPr>
          <p:cNvPr id="7" name="Date Placeholder 6"/>
          <p:cNvSpPr>
            <a:spLocks noGrp="1"/>
          </p:cNvSpPr>
          <p:nvPr>
            <p:ph type="dt" sz="half" idx="10"/>
          </p:nvPr>
        </p:nvSpPr>
        <p:spPr/>
        <p:txBody>
          <a:bodyPr/>
          <a:lstStyle/>
          <a:p>
            <a:fld id="{6B90E6B0-FE98-4A47-A3AD-A7705846E4A7}" type="datetime5">
              <a:rPr lang="en-GB" smtClean="0"/>
              <a:t>23-Jun-20</a:t>
            </a:fld>
            <a:endParaRPr lang="en-GB"/>
          </a:p>
        </p:txBody>
      </p:sp>
      <p:sp>
        <p:nvSpPr>
          <p:cNvPr id="9" name="Slide Number Placeholder 8"/>
          <p:cNvSpPr>
            <a:spLocks noGrp="1"/>
          </p:cNvSpPr>
          <p:nvPr>
            <p:ph type="sldNum" sz="quarter" idx="12"/>
          </p:nvPr>
        </p:nvSpPr>
        <p:spPr/>
        <p:txBody>
          <a:bodyPr/>
          <a:lstStyle/>
          <a:p>
            <a:fld id="{4032D116-C6F8-448E-9271-0D9B1743CFAC}" type="slidenum">
              <a:rPr lang="en-GB" smtClean="0"/>
              <a:t>‹#›</a:t>
            </a:fld>
            <a:endParaRPr lang="en-GB"/>
          </a:p>
        </p:txBody>
      </p:sp>
      <p:sp>
        <p:nvSpPr>
          <p:cNvPr id="10" name="Footer Placeholder 4"/>
          <p:cNvSpPr>
            <a:spLocks noGrp="1"/>
          </p:cNvSpPr>
          <p:nvPr>
            <p:ph type="ftr" sz="quarter" idx="13"/>
          </p:nvPr>
        </p:nvSpPr>
        <p:spPr>
          <a:xfrm>
            <a:off x="1896176" y="6246796"/>
            <a:ext cx="7867907" cy="495317"/>
          </a:xfrm>
          <a:prstGeom prst="rect">
            <a:avLst/>
          </a:prstGeom>
        </p:spPr>
        <p:txBody>
          <a:bodyPr vert="horz" lIns="91440" tIns="45720" rIns="91440" bIns="45720" rtlCol="0" anchor="b"/>
          <a:lstStyle>
            <a:lvl1pPr algn="ctr">
              <a:defRPr sz="1200">
                <a:solidFill>
                  <a:schemeClr val="tx1"/>
                </a:solidFill>
              </a:defRPr>
            </a:lvl1pPr>
          </a:lstStyle>
          <a:p>
            <a:pPr algn="l"/>
            <a:r>
              <a:rPr lang="en-GB" dirty="0"/>
              <a:t>References</a:t>
            </a:r>
          </a:p>
        </p:txBody>
      </p:sp>
    </p:spTree>
    <p:extLst>
      <p:ext uri="{BB962C8B-B14F-4D97-AF65-F5344CB8AC3E}">
        <p14:creationId xmlns:p14="http://schemas.microsoft.com/office/powerpoint/2010/main" val="844191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or video only">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8916" y="-1"/>
            <a:ext cx="11865954" cy="685800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Picture/video only</a:t>
            </a:r>
          </a:p>
        </p:txBody>
      </p:sp>
      <p:sp>
        <p:nvSpPr>
          <p:cNvPr id="5" name="Date Placeholder 4"/>
          <p:cNvSpPr>
            <a:spLocks noGrp="1"/>
          </p:cNvSpPr>
          <p:nvPr>
            <p:ph type="dt" sz="half" idx="10"/>
          </p:nvPr>
        </p:nvSpPr>
        <p:spPr/>
        <p:txBody>
          <a:bodyPr/>
          <a:lstStyle/>
          <a:p>
            <a:fld id="{4234523D-2703-4B29-AD91-D5B64BA6B663}" type="datetime5">
              <a:rPr lang="en-GB" smtClean="0"/>
              <a:t>23-Jun-20</a:t>
            </a:fld>
            <a:endParaRPr lang="en-GB"/>
          </a:p>
        </p:txBody>
      </p:sp>
      <p:sp>
        <p:nvSpPr>
          <p:cNvPr id="7" name="Slide Number Placeholder 6"/>
          <p:cNvSpPr>
            <a:spLocks noGrp="1"/>
          </p:cNvSpPr>
          <p:nvPr>
            <p:ph type="sldNum" sz="quarter" idx="12"/>
          </p:nvPr>
        </p:nvSpPr>
        <p:spPr/>
        <p:txBody>
          <a:bodyPr/>
          <a:lstStyle/>
          <a:p>
            <a:fld id="{4032D116-C6F8-448E-9271-0D9B1743CFAC}" type="slidenum">
              <a:rPr lang="en-GB" smtClean="0"/>
              <a:t>‹#›</a:t>
            </a:fld>
            <a:endParaRPr lang="en-GB"/>
          </a:p>
        </p:txBody>
      </p:sp>
      <p:sp>
        <p:nvSpPr>
          <p:cNvPr id="8" name="Footer Placeholder 4"/>
          <p:cNvSpPr>
            <a:spLocks noGrp="1"/>
          </p:cNvSpPr>
          <p:nvPr>
            <p:ph type="ftr" sz="quarter" idx="3"/>
          </p:nvPr>
        </p:nvSpPr>
        <p:spPr>
          <a:xfrm>
            <a:off x="1896176" y="6246796"/>
            <a:ext cx="7867907" cy="495317"/>
          </a:xfrm>
          <a:prstGeom prst="rect">
            <a:avLst/>
          </a:prstGeom>
        </p:spPr>
        <p:txBody>
          <a:bodyPr vert="horz" lIns="91440" tIns="45720" rIns="91440" bIns="45720" rtlCol="0" anchor="b"/>
          <a:lstStyle>
            <a:lvl1pPr algn="ctr">
              <a:defRPr sz="1200">
                <a:solidFill>
                  <a:schemeClr val="tx1"/>
                </a:solidFill>
              </a:defRPr>
            </a:lvl1pPr>
          </a:lstStyle>
          <a:p>
            <a:pPr algn="l"/>
            <a:r>
              <a:rPr lang="en-GB" dirty="0"/>
              <a:t>References</a:t>
            </a:r>
          </a:p>
        </p:txBody>
      </p:sp>
    </p:spTree>
    <p:extLst>
      <p:ext uri="{BB962C8B-B14F-4D97-AF65-F5344CB8AC3E}">
        <p14:creationId xmlns:p14="http://schemas.microsoft.com/office/powerpoint/2010/main" val="1985137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9897187" y="6345238"/>
            <a:ext cx="938723" cy="374833"/>
          </a:xfrm>
          <a:prstGeom prst="rect">
            <a:avLst/>
          </a:prstGeom>
        </p:spPr>
        <p:txBody>
          <a:bodyPr vert="horz" lIns="91440" tIns="45720" rIns="91440" bIns="45720" rtlCol="0" anchor="ctr"/>
          <a:lstStyle>
            <a:lvl1pPr algn="l">
              <a:defRPr sz="1200">
                <a:solidFill>
                  <a:schemeClr val="tx1"/>
                </a:solidFill>
              </a:defRPr>
            </a:lvl1pPr>
          </a:lstStyle>
          <a:p>
            <a:fld id="{E183AF23-A3D2-4C7C-A3D6-A8128BDA0C25}" type="datetime5">
              <a:rPr lang="en-GB" smtClean="0"/>
              <a:t>23-Jun-20</a:t>
            </a:fld>
            <a:endParaRPr lang="en-GB" dirty="0"/>
          </a:p>
        </p:txBody>
      </p:sp>
      <p:sp>
        <p:nvSpPr>
          <p:cNvPr id="6" name="Slide Number Placeholder 5"/>
          <p:cNvSpPr>
            <a:spLocks noGrp="1"/>
          </p:cNvSpPr>
          <p:nvPr>
            <p:ph type="sldNum" sz="quarter" idx="4"/>
          </p:nvPr>
        </p:nvSpPr>
        <p:spPr>
          <a:xfrm>
            <a:off x="10969014" y="6345238"/>
            <a:ext cx="754918" cy="365547"/>
          </a:xfrm>
          <a:prstGeom prst="rect">
            <a:avLst/>
          </a:prstGeom>
        </p:spPr>
        <p:txBody>
          <a:bodyPr vert="horz" lIns="91440" tIns="45720" rIns="91440" bIns="45720" rtlCol="0" anchor="ctr"/>
          <a:lstStyle>
            <a:lvl1pPr algn="r">
              <a:defRPr sz="1200">
                <a:solidFill>
                  <a:schemeClr val="tx1"/>
                </a:solidFill>
              </a:defRPr>
            </a:lvl1pPr>
          </a:lstStyle>
          <a:p>
            <a:r>
              <a:rPr lang="en-GB" dirty="0"/>
              <a:t>| </a:t>
            </a:r>
            <a:fld id="{4032D116-C6F8-448E-9271-0D9B1743CFAC}" type="slidenum">
              <a:rPr lang="en-GB" smtClean="0"/>
              <a:pPr/>
              <a:t>‹#›</a:t>
            </a:fld>
            <a:endParaRPr lang="en-GB" dirty="0"/>
          </a:p>
        </p:txBody>
      </p:sp>
      <p:sp>
        <p:nvSpPr>
          <p:cNvPr id="8" name="Chartreuse"/>
          <p:cNvSpPr/>
          <p:nvPr userDrawn="1"/>
        </p:nvSpPr>
        <p:spPr>
          <a:xfrm>
            <a:off x="11857037" y="0"/>
            <a:ext cx="334963" cy="68612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Logo"/>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5575" y="5497788"/>
            <a:ext cx="1551305" cy="1244325"/>
          </a:xfrm>
          <a:prstGeom prst="rect">
            <a:avLst/>
          </a:prstGeom>
          <a:ln w="381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3" name="Text Placeholder 2"/>
          <p:cNvSpPr>
            <a:spLocks noGrp="1"/>
          </p:cNvSpPr>
          <p:nvPr>
            <p:ph type="body" idx="1"/>
          </p:nvPr>
        </p:nvSpPr>
        <p:spPr>
          <a:xfrm>
            <a:off x="300038" y="1233488"/>
            <a:ext cx="11423894" cy="4923472"/>
          </a:xfrm>
          <a:prstGeom prst="rect">
            <a:avLst/>
          </a:prstGeom>
        </p:spPr>
        <p:txBody>
          <a:bodyPr vert="horz" lIns="91440" tIns="45720" rIns="91440" bIns="45720" rtlCol="0">
            <a:normAutofit/>
          </a:bodyPr>
          <a:lstStyle/>
          <a:p>
            <a:pPr lvl="0"/>
            <a:r>
              <a:rPr lang="en-US" dirty="0"/>
              <a:t>Subtitle</a:t>
            </a:r>
          </a:p>
          <a:p>
            <a:pPr lvl="1"/>
            <a:r>
              <a:rPr lang="en-US" dirty="0"/>
              <a:t>Text level 1</a:t>
            </a:r>
          </a:p>
          <a:p>
            <a:pPr lvl="2"/>
            <a:r>
              <a:rPr lang="en-US" dirty="0"/>
              <a:t>Bullet 1</a:t>
            </a:r>
          </a:p>
          <a:p>
            <a:pPr lvl="3"/>
            <a:r>
              <a:rPr lang="en-US" dirty="0"/>
              <a:t>Bullet 2</a:t>
            </a:r>
          </a:p>
          <a:p>
            <a:pPr lvl="4"/>
            <a:r>
              <a:rPr lang="en-US" dirty="0"/>
              <a:t>Bullet 3</a:t>
            </a:r>
          </a:p>
          <a:p>
            <a:pPr lvl="5"/>
            <a:r>
              <a:rPr lang="en-US" dirty="0"/>
              <a:t>Bullet 4</a:t>
            </a:r>
          </a:p>
        </p:txBody>
      </p:sp>
      <p:sp>
        <p:nvSpPr>
          <p:cNvPr id="2" name="Title Placeholder 1"/>
          <p:cNvSpPr>
            <a:spLocks noGrp="1"/>
          </p:cNvSpPr>
          <p:nvPr>
            <p:ph type="title"/>
          </p:nvPr>
        </p:nvSpPr>
        <p:spPr>
          <a:xfrm>
            <a:off x="300038" y="152400"/>
            <a:ext cx="11412537" cy="896516"/>
          </a:xfrm>
          <a:prstGeom prst="rect">
            <a:avLst/>
          </a:prstGeom>
        </p:spPr>
        <p:txBody>
          <a:bodyPr vert="horz" lIns="91440" tIns="45720" rIns="91440" bIns="45720" rtlCol="0" anchor="b">
            <a:normAutofit/>
          </a:bodyPr>
          <a:lstStyle/>
          <a:p>
            <a:r>
              <a:rPr lang="en-US" dirty="0"/>
              <a:t>Title</a:t>
            </a:r>
          </a:p>
        </p:txBody>
      </p:sp>
    </p:spTree>
    <p:extLst>
      <p:ext uri="{BB962C8B-B14F-4D97-AF65-F5344CB8AC3E}">
        <p14:creationId xmlns:p14="http://schemas.microsoft.com/office/powerpoint/2010/main" val="37380155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4" r:id="rId5"/>
    <p:sldLayoutId id="2147483679" r:id="rId6"/>
    <p:sldLayoutId id="2147483685" r:id="rId7"/>
    <p:sldLayoutId id="2147483677" r:id="rId8"/>
    <p:sldLayoutId id="2147483681" r:id="rId9"/>
    <p:sldLayoutId id="2147483678" r:id="rId10"/>
    <p:sldLayoutId id="2147483687" r:id="rId11"/>
    <p:sldLayoutId id="2147483688" r:id="rId12"/>
  </p:sldLayoutIdLs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400" kern="1200">
          <a:solidFill>
            <a:schemeClr val="tx2"/>
          </a:solidFill>
          <a:latin typeface="+mn-lt"/>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200" kern="1200">
          <a:solidFill>
            <a:schemeClr val="tx1"/>
          </a:solidFill>
          <a:latin typeface="+mn-lt"/>
          <a:ea typeface="+mn-ea"/>
          <a:cs typeface="+mn-cs"/>
        </a:defRPr>
      </a:lvl2pPr>
      <a:lvl3pPr marL="252000" indent="-2520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503238" indent="-2520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756000" marR="0" indent="-280800" algn="l" defTabSz="914400" rtl="0" eaLnBrk="1" fontAlgn="auto" latinLnBrk="0" hangingPunct="1">
        <a:lnSpc>
          <a:spcPct val="90000"/>
        </a:lnSpc>
        <a:spcBef>
          <a:spcPts val="500"/>
        </a:spcBef>
        <a:spcAft>
          <a:spcPts val="0"/>
        </a:spcAft>
        <a:buClr>
          <a:schemeClr val="accent1"/>
        </a:buClr>
        <a:buSzTx/>
        <a:buFont typeface="Arial" panose="020B0604020202020204" pitchFamily="34" charset="0"/>
        <a:buChar char="•"/>
        <a:tabLst/>
        <a:defRPr sz="1600" kern="1200">
          <a:solidFill>
            <a:schemeClr val="tx1"/>
          </a:solidFill>
          <a:latin typeface="+mn-lt"/>
          <a:ea typeface="+mn-ea"/>
          <a:cs typeface="+mn-cs"/>
        </a:defRPr>
      </a:lvl5pPr>
      <a:lvl6pPr marL="1008000" indent="-2520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7" userDrawn="1">
          <p15:clr>
            <a:srgbClr val="F26B43"/>
          </p15:clr>
        </p15:guide>
        <p15:guide id="2" pos="3840" userDrawn="1">
          <p15:clr>
            <a:srgbClr val="F26B43"/>
          </p15:clr>
        </p15:guide>
        <p15:guide id="3" orient="horz" pos="4247" userDrawn="1">
          <p15:clr>
            <a:srgbClr val="F26B43"/>
          </p15:clr>
        </p15:guide>
        <p15:guide id="4" orient="horz" pos="663" userDrawn="1">
          <p15:clr>
            <a:srgbClr val="F26B43"/>
          </p15:clr>
        </p15:guide>
        <p15:guide id="5" pos="7469" userDrawn="1">
          <p15:clr>
            <a:srgbClr val="F26B43"/>
          </p15:clr>
        </p15:guide>
        <p15:guide id="6" pos="7378" userDrawn="1">
          <p15:clr>
            <a:srgbClr val="F26B43"/>
          </p15:clr>
        </p15:guide>
        <p15:guide id="7" orient="horz" pos="96" userDrawn="1">
          <p15:clr>
            <a:srgbClr val="F26B43"/>
          </p15:clr>
        </p15:guide>
        <p15:guide id="8" pos="4634" userDrawn="1">
          <p15:clr>
            <a:srgbClr val="F26B43"/>
          </p15:clr>
        </p15:guide>
        <p15:guide id="9" pos="98" userDrawn="1">
          <p15:clr>
            <a:srgbClr val="F26B43"/>
          </p15:clr>
        </p15:guide>
        <p15:guide id="10" orient="horz" pos="3884" userDrawn="1">
          <p15:clr>
            <a:srgbClr val="F26B43"/>
          </p15:clr>
        </p15:guide>
        <p15:guide id="11" orient="horz" pos="777" userDrawn="1">
          <p15:clr>
            <a:srgbClr val="F26B43"/>
          </p15:clr>
        </p15:guide>
        <p15:guide id="12" pos="18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1.xml"/><Relationship Id="rId7" Type="http://schemas.openxmlformats.org/officeDocument/2006/relationships/hyperlink" Target="https://play.google.com/store/apps/details?id=com.sohu.inputmethod.sogou" TargetMode="External"/><Relationship Id="rId2" Type="http://schemas.microsoft.com/office/2007/relationships/media" Target="../media/media14.asf"/><Relationship Id="rId1" Type="http://schemas.openxmlformats.org/officeDocument/2006/relationships/video" Target="NULL" TargetMode="External"/><Relationship Id="rId6" Type="http://schemas.openxmlformats.org/officeDocument/2006/relationships/hyperlink" Target="https://itunes.apple.com/cn/app/id917670924" TargetMode="External"/><Relationship Id="rId5" Type="http://schemas.openxmlformats.org/officeDocument/2006/relationships/hyperlink" Target="https://itunes.apple.com/cn/app/scut-gpen-shou-xie-shu-ru-fa/id957809824?l=en&amp;mt=8" TargetMode="Externa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3" Type="http://schemas.microsoft.com/office/2007/relationships/media" Target="../media/media7.mp4"/><Relationship Id="rId18" Type="http://schemas.openxmlformats.org/officeDocument/2006/relationships/video" Target="../media/media9.mp4"/><Relationship Id="rId26" Type="http://schemas.openxmlformats.org/officeDocument/2006/relationships/image" Target="../media/image6.png"/><Relationship Id="rId3" Type="http://schemas.microsoft.com/office/2007/relationships/media" Target="../media/media2.mp4"/><Relationship Id="rId21" Type="http://schemas.microsoft.com/office/2007/relationships/media" Target="../media/media11.mp4"/><Relationship Id="rId34" Type="http://schemas.openxmlformats.org/officeDocument/2006/relationships/image" Target="../media/image14.png"/><Relationship Id="rId7" Type="http://schemas.microsoft.com/office/2007/relationships/media" Target="../media/media4.mp4"/><Relationship Id="rId12" Type="http://schemas.openxmlformats.org/officeDocument/2006/relationships/video" Target="../media/media6.mp4"/><Relationship Id="rId17" Type="http://schemas.microsoft.com/office/2007/relationships/media" Target="../media/media9.mp4"/><Relationship Id="rId25" Type="http://schemas.openxmlformats.org/officeDocument/2006/relationships/image" Target="../media/image5.png"/><Relationship Id="rId33" Type="http://schemas.openxmlformats.org/officeDocument/2006/relationships/image" Target="../media/image13.png"/><Relationship Id="rId2" Type="http://schemas.openxmlformats.org/officeDocument/2006/relationships/video" Target="../media/media1.mp4"/><Relationship Id="rId16" Type="http://schemas.openxmlformats.org/officeDocument/2006/relationships/video" Target="../media/media8.mp4"/><Relationship Id="rId20" Type="http://schemas.openxmlformats.org/officeDocument/2006/relationships/video" Target="../media/media10.mp4"/><Relationship Id="rId29" Type="http://schemas.openxmlformats.org/officeDocument/2006/relationships/image" Target="../media/image9.png"/><Relationship Id="rId1" Type="http://schemas.microsoft.com/office/2007/relationships/media" Target="../media/media1.mp4"/><Relationship Id="rId6" Type="http://schemas.openxmlformats.org/officeDocument/2006/relationships/video" Target="../media/media3.mp4"/><Relationship Id="rId11" Type="http://schemas.microsoft.com/office/2007/relationships/media" Target="../media/media6.mp4"/><Relationship Id="rId24" Type="http://schemas.openxmlformats.org/officeDocument/2006/relationships/notesSlide" Target="../notesSlides/notesSlide1.xml"/><Relationship Id="rId32" Type="http://schemas.openxmlformats.org/officeDocument/2006/relationships/image" Target="../media/image12.png"/><Relationship Id="rId5" Type="http://schemas.microsoft.com/office/2007/relationships/media" Target="../media/media3.mp4"/><Relationship Id="rId15" Type="http://schemas.microsoft.com/office/2007/relationships/media" Target="../media/media8.mp4"/><Relationship Id="rId23" Type="http://schemas.openxmlformats.org/officeDocument/2006/relationships/slideLayout" Target="../slideLayouts/slideLayout11.xml"/><Relationship Id="rId28" Type="http://schemas.openxmlformats.org/officeDocument/2006/relationships/image" Target="../media/image8.png"/><Relationship Id="rId10" Type="http://schemas.openxmlformats.org/officeDocument/2006/relationships/video" Target="../media/media5.mp4"/><Relationship Id="rId19" Type="http://schemas.microsoft.com/office/2007/relationships/media" Target="../media/media10.mp4"/><Relationship Id="rId31" Type="http://schemas.openxmlformats.org/officeDocument/2006/relationships/image" Target="../media/image11.png"/><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video" Target="../media/media7.mp4"/><Relationship Id="rId22" Type="http://schemas.openxmlformats.org/officeDocument/2006/relationships/video" Target="../media/media11.mp4"/><Relationship Id="rId27" Type="http://schemas.openxmlformats.org/officeDocument/2006/relationships/image" Target="../media/image7.png"/><Relationship Id="rId30" Type="http://schemas.openxmlformats.org/officeDocument/2006/relationships/image" Target="../media/image10.png"/><Relationship Id="rId35" Type="http://schemas.openxmlformats.org/officeDocument/2006/relationships/image" Target="../media/image15.png"/><Relationship Id="rId8" Type="http://schemas.openxmlformats.org/officeDocument/2006/relationships/video" Target="../media/media4.mp4"/></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gi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34.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17.mp4"/><Relationship Id="rId7" Type="http://schemas.openxmlformats.org/officeDocument/2006/relationships/image" Target="../media/image35.png"/><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notesSlide" Target="../notesSlides/notesSlide17.xml"/><Relationship Id="rId5" Type="http://schemas.openxmlformats.org/officeDocument/2006/relationships/slideLayout" Target="../slideLayouts/slideLayout11.xml"/><Relationship Id="rId4" Type="http://schemas.openxmlformats.org/officeDocument/2006/relationships/video" Target="../media/media17.mp4"/></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40.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20.mp4"/><Relationship Id="rId7" Type="http://schemas.openxmlformats.org/officeDocument/2006/relationships/image" Target="../media/image41.png"/><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notesSlide" Target="../notesSlides/notesSlide21.xml"/><Relationship Id="rId5" Type="http://schemas.openxmlformats.org/officeDocument/2006/relationships/slideLayout" Target="../slideLayouts/slideLayout11.xml"/><Relationship Id="rId4" Type="http://schemas.openxmlformats.org/officeDocument/2006/relationships/video" Target="../media/media20.mp4"/></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0.png"/><Relationship Id="rId2" Type="http://schemas.openxmlformats.org/officeDocument/2006/relationships/video" Target="file:///C:\Users\tlyons.BKP\Source\Benevolent\Path%20Signature%20Feature%20Applications-Weixin\ActionVideo\Kicking.mov" TargetMode="External"/><Relationship Id="rId1" Type="http://schemas.microsoft.com/office/2007/relationships/media" Target="file:///C:\Users\tlyons.BKP\Source\Benevolent\Path%20Signature%20Feature%20Applications-Weixin\ActionVideo\Kicking.mov" TargetMode="Externa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3.mov"/><Relationship Id="rId1" Type="http://schemas.microsoft.com/office/2007/relationships/media" Target="../media/media13.mov"/><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14.asf"/><Relationship Id="rId1" Type="http://schemas.openxmlformats.org/officeDocument/2006/relationships/video" Target="NULL" TargetMode="External"/><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mathematics of rough paths </a:t>
            </a:r>
            <a:br>
              <a:rPr lang="en-GB" dirty="0"/>
            </a:br>
            <a:r>
              <a:rPr lang="en-GB" dirty="0"/>
              <a:t>action recognition and health</a:t>
            </a:r>
          </a:p>
        </p:txBody>
      </p:sp>
      <p:sp>
        <p:nvSpPr>
          <p:cNvPr id="3" name="Subtitle 2"/>
          <p:cNvSpPr>
            <a:spLocks noGrp="1"/>
          </p:cNvSpPr>
          <p:nvPr>
            <p:ph type="subTitle" idx="1"/>
          </p:nvPr>
        </p:nvSpPr>
        <p:spPr>
          <a:xfrm>
            <a:off x="5019596" y="3599736"/>
            <a:ext cx="5811801" cy="1811250"/>
          </a:xfrm>
        </p:spPr>
        <p:txBody>
          <a:bodyPr>
            <a:normAutofit fontScale="40000" lnSpcReduction="20000"/>
          </a:bodyPr>
          <a:lstStyle/>
          <a:p>
            <a:r>
              <a:rPr lang="en-GB" sz="3700" dirty="0"/>
              <a:t>Terry Lyons </a:t>
            </a:r>
          </a:p>
          <a:p>
            <a:r>
              <a:rPr lang="en-GB" sz="3700" dirty="0"/>
              <a:t>Mathematical Institute, Oxford</a:t>
            </a:r>
            <a:br>
              <a:rPr lang="en-GB" sz="3700" dirty="0"/>
            </a:br>
            <a:r>
              <a:rPr lang="en-GB" sz="3700" dirty="0"/>
              <a:t>Alan Turing Institute</a:t>
            </a:r>
            <a:br>
              <a:rPr lang="en-GB" sz="3700" dirty="0"/>
            </a:br>
            <a:br>
              <a:rPr lang="en-GB" sz="3700" dirty="0"/>
            </a:br>
            <a:r>
              <a:rPr lang="en-GB" sz="3700" dirty="0"/>
              <a:t>EPSRC EP/S026347/1</a:t>
            </a:r>
            <a:br>
              <a:rPr lang="en-GB" sz="3700" dirty="0"/>
            </a:br>
            <a:br>
              <a:rPr lang="en-GB" sz="3700" dirty="0"/>
            </a:br>
            <a:r>
              <a:rPr lang="en-GB" sz="3700" dirty="0"/>
              <a:t>Hao Ni, Thomas Cass, </a:t>
            </a:r>
            <a:r>
              <a:rPr lang="en-GB" sz="3700" dirty="0" err="1"/>
              <a:t>Wiexin</a:t>
            </a:r>
            <a:r>
              <a:rPr lang="en-GB" sz="3700" dirty="0"/>
              <a:t> Yang, Danyu Yang, Imanol Perez, Paul More, Jiawei Yang,  James Morrill, Patrick Kidger, James Foster,</a:t>
            </a:r>
            <a:br>
              <a:rPr lang="en-GB" sz="3700" dirty="0"/>
            </a:br>
            <a:r>
              <a:rPr lang="en-GB" sz="3700" dirty="0"/>
              <a:t>Cris Salvi, Patrick Bonnier,….</a:t>
            </a:r>
          </a:p>
          <a:p>
            <a:endParaRPr lang="en-GB" dirty="0"/>
          </a:p>
        </p:txBody>
      </p:sp>
      <p:sp>
        <p:nvSpPr>
          <p:cNvPr id="5" name="Rectangle 4">
            <a:extLst>
              <a:ext uri="{FF2B5EF4-FFF2-40B4-BE49-F238E27FC236}">
                <a16:creationId xmlns:a16="http://schemas.microsoft.com/office/drawing/2014/main" id="{C5E988CF-07AD-4702-8CDD-8538DF5287F6}"/>
              </a:ext>
            </a:extLst>
          </p:cNvPr>
          <p:cNvSpPr/>
          <p:nvPr/>
        </p:nvSpPr>
        <p:spPr>
          <a:xfrm>
            <a:off x="5019596" y="5896252"/>
            <a:ext cx="6096000" cy="553998"/>
          </a:xfrm>
          <a:prstGeom prst="rect">
            <a:avLst/>
          </a:prstGeom>
        </p:spPr>
        <p:txBody>
          <a:bodyPr>
            <a:spAutoFit/>
          </a:bodyPr>
          <a:lstStyle/>
          <a:p>
            <a:r>
              <a:rPr lang="en-GB" sz="1500" dirty="0">
                <a:solidFill>
                  <a:schemeClr val="tx2"/>
                </a:solidFill>
              </a:rPr>
              <a:t>Action recognition: Weixin Yang, Kevin Schlegel, Hao Ni, Cordelia Schmid, </a:t>
            </a:r>
            <a:r>
              <a:rPr lang="en-GB" sz="1500" dirty="0" err="1">
                <a:solidFill>
                  <a:schemeClr val="tx2"/>
                </a:solidFill>
              </a:rPr>
              <a:t>Lianwen</a:t>
            </a:r>
            <a:r>
              <a:rPr lang="en-GB" sz="1500" dirty="0">
                <a:solidFill>
                  <a:schemeClr val="tx2"/>
                </a:solidFill>
              </a:rPr>
              <a:t> </a:t>
            </a:r>
            <a:r>
              <a:rPr lang="en-GB" sz="1500" dirty="0" err="1">
                <a:solidFill>
                  <a:schemeClr val="tx2"/>
                </a:solidFill>
              </a:rPr>
              <a:t>Jin</a:t>
            </a:r>
            <a:endParaRPr lang="en-GB" sz="1500" dirty="0">
              <a:solidFill>
                <a:schemeClr val="tx2"/>
              </a:solidFill>
            </a:endParaRPr>
          </a:p>
        </p:txBody>
      </p:sp>
    </p:spTree>
    <p:extLst>
      <p:ext uri="{BB962C8B-B14F-4D97-AF65-F5344CB8AC3E}">
        <p14:creationId xmlns:p14="http://schemas.microsoft.com/office/powerpoint/2010/main" val="4089500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6" name="Picture 745">
            <a:extLst>
              <a:ext uri="{FF2B5EF4-FFF2-40B4-BE49-F238E27FC236}">
                <a16:creationId xmlns:a16="http://schemas.microsoft.com/office/drawing/2014/main" id="{592EFDA3-1D89-4ED8-86A3-33EEFE56052C}"/>
              </a:ext>
            </a:extLst>
          </p:cNvPr>
          <p:cNvPicPr>
            <a:picLocks noChangeAspect="1"/>
          </p:cNvPicPr>
          <p:nvPr/>
        </p:nvPicPr>
        <p:blipFill rotWithShape="1">
          <a:blip r:embed="rId3">
            <a:extLst>
              <a:ext uri="{28A0092B-C50C-407E-A947-70E740481C1C}">
                <a14:useLocalDpi xmlns:a14="http://schemas.microsoft.com/office/drawing/2010/main" val="0"/>
              </a:ext>
            </a:extLst>
          </a:blip>
          <a:srcRect l="1684" t="54086" r="51481" b="-5451"/>
          <a:stretch/>
        </p:blipFill>
        <p:spPr>
          <a:xfrm>
            <a:off x="6647921" y="368301"/>
            <a:ext cx="4608512" cy="3522529"/>
          </a:xfrm>
          <a:prstGeom prst="rect">
            <a:avLst/>
          </a:prstGeom>
        </p:spPr>
      </p:pic>
      <p:sp>
        <p:nvSpPr>
          <p:cNvPr id="2" name="Title 1"/>
          <p:cNvSpPr>
            <a:spLocks noGrp="1"/>
          </p:cNvSpPr>
          <p:nvPr>
            <p:ph type="title"/>
          </p:nvPr>
        </p:nvSpPr>
        <p:spPr/>
        <p:txBody>
          <a:bodyPr/>
          <a:lstStyle/>
          <a:p>
            <a:r>
              <a:rPr lang="en-GB" dirty="0"/>
              <a:t>Rough paths: streamed data</a:t>
            </a:r>
          </a:p>
        </p:txBody>
      </p:sp>
      <p:sp>
        <p:nvSpPr>
          <p:cNvPr id="3" name="Slide Number Placeholder 2"/>
          <p:cNvSpPr>
            <a:spLocks noGrp="1"/>
          </p:cNvSpPr>
          <p:nvPr>
            <p:ph type="sldNum" sz="quarter" idx="16"/>
          </p:nvPr>
        </p:nvSpPr>
        <p:spPr/>
        <p:txBody>
          <a:bodyPr/>
          <a:lstStyle/>
          <a:p>
            <a:fld id="{1CF68D63-7236-423D-B7E2-D0396A6467F4}" type="slidenum">
              <a:rPr lang="en-GB" altLang="en-US" smtClean="0"/>
              <a:pPr/>
              <a:t>10</a:t>
            </a:fld>
            <a:endParaRPr lang="en-GB" altLang="en-US"/>
          </a:p>
        </p:txBody>
      </p:sp>
      <p:sp>
        <p:nvSpPr>
          <p:cNvPr id="4" name="Text Placeholder 3"/>
          <p:cNvSpPr>
            <a:spLocks noGrp="1"/>
          </p:cNvSpPr>
          <p:nvPr>
            <p:ph sz="half" idx="4294967295"/>
          </p:nvPr>
        </p:nvSpPr>
        <p:spPr>
          <a:xfrm>
            <a:off x="0" y="1596207"/>
            <a:ext cx="5181600" cy="4700876"/>
          </a:xfrm>
        </p:spPr>
        <p:txBody>
          <a:bodyPr/>
          <a:lstStyle/>
          <a:p>
            <a:pPr lvl="3"/>
            <a:r>
              <a:rPr lang="en-GB" dirty="0"/>
              <a:t>The number “3” x, y coordinates – same picture drawn at two different speeds</a:t>
            </a:r>
          </a:p>
          <a:p>
            <a:pPr lvl="3"/>
            <a:endParaRPr lang="en-GB" dirty="0"/>
          </a:p>
          <a:p>
            <a:pPr lvl="3"/>
            <a:r>
              <a:rPr lang="en-GB" dirty="0"/>
              <a:t>No consistent wavelets</a:t>
            </a:r>
          </a:p>
          <a:p>
            <a:pPr lvl="3"/>
            <a:r>
              <a:rPr lang="en-GB" dirty="0"/>
              <a:t>Reparameterizations do not form a linear space!</a:t>
            </a:r>
          </a:p>
          <a:p>
            <a:pPr lvl="1"/>
            <a:endParaRPr lang="en-GB" dirty="0"/>
          </a:p>
        </p:txBody>
      </p:sp>
      <p:pic>
        <p:nvPicPr>
          <p:cNvPr id="7" name="Picture 6">
            <a:extLst>
              <a:ext uri="{FF2B5EF4-FFF2-40B4-BE49-F238E27FC236}">
                <a16:creationId xmlns:a16="http://schemas.microsoft.com/office/drawing/2014/main" id="{AFADE229-4C21-47C9-B7AC-81E85D70EC45}"/>
              </a:ext>
            </a:extLst>
          </p:cNvPr>
          <p:cNvPicPr>
            <a:picLocks noChangeAspect="1"/>
          </p:cNvPicPr>
          <p:nvPr/>
        </p:nvPicPr>
        <p:blipFill rotWithShape="1">
          <a:blip r:embed="rId3">
            <a:extLst>
              <a:ext uri="{28A0092B-C50C-407E-A947-70E740481C1C}">
                <a14:useLocalDpi xmlns:a14="http://schemas.microsoft.com/office/drawing/2010/main" val="0"/>
              </a:ext>
            </a:extLst>
          </a:blip>
          <a:srcRect l="51151" t="9880" r="66" b="43544"/>
          <a:stretch/>
        </p:blipFill>
        <p:spPr>
          <a:xfrm>
            <a:off x="6492423" y="3270297"/>
            <a:ext cx="4761365" cy="3168352"/>
          </a:xfrm>
          <a:prstGeom prst="rect">
            <a:avLst/>
          </a:prstGeom>
        </p:spPr>
      </p:pic>
    </p:spTree>
    <p:extLst>
      <p:ext uri="{BB962C8B-B14F-4D97-AF65-F5344CB8AC3E}">
        <p14:creationId xmlns:p14="http://schemas.microsoft.com/office/powerpoint/2010/main" val="795714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Rough paths: streamed data</a:t>
            </a:r>
          </a:p>
        </p:txBody>
      </p:sp>
      <p:sp>
        <p:nvSpPr>
          <p:cNvPr id="3" name="Slide Number Placeholder 2"/>
          <p:cNvSpPr>
            <a:spLocks noGrp="1"/>
          </p:cNvSpPr>
          <p:nvPr>
            <p:ph type="sldNum" sz="quarter" idx="16"/>
          </p:nvPr>
        </p:nvSpPr>
        <p:spPr/>
        <p:txBody>
          <a:bodyPr/>
          <a:lstStyle/>
          <a:p>
            <a:fld id="{1CF68D63-7236-423D-B7E2-D0396A6467F4}" type="slidenum">
              <a:rPr lang="en-GB" altLang="en-US" smtClean="0"/>
              <a:pPr/>
              <a:t>11</a:t>
            </a:fld>
            <a:endParaRPr lang="en-GB" altLang="en-US"/>
          </a:p>
        </p:txBody>
      </p:sp>
      <p:sp>
        <p:nvSpPr>
          <p:cNvPr id="4" name="Text Placeholder 3"/>
          <p:cNvSpPr>
            <a:spLocks noGrp="1"/>
          </p:cNvSpPr>
          <p:nvPr>
            <p:ph sz="half" idx="4294967295"/>
          </p:nvPr>
        </p:nvSpPr>
        <p:spPr>
          <a:xfrm>
            <a:off x="0" y="1124745"/>
            <a:ext cx="5181600" cy="5172340"/>
          </a:xfrm>
        </p:spPr>
        <p:txBody>
          <a:bodyPr/>
          <a:lstStyle/>
          <a:p>
            <a:pPr lvl="3"/>
            <a:r>
              <a:rPr lang="en-GB" dirty="0"/>
              <a:t>The letter “3” is drawn from top to bottom</a:t>
            </a:r>
          </a:p>
          <a:p>
            <a:pPr lvl="3"/>
            <a:r>
              <a:rPr lang="en-GB" dirty="0"/>
              <a:t>How does one describe the three or any path modulo the symmetry of parametrisation?</a:t>
            </a:r>
          </a:p>
          <a:p>
            <a:pPr lvl="3"/>
            <a:endParaRPr lang="en-GB" dirty="0"/>
          </a:p>
          <a:p>
            <a:pPr lvl="3"/>
            <a:endParaRPr lang="en-GB" dirty="0"/>
          </a:p>
          <a:p>
            <a:pPr lvl="3"/>
            <a:endParaRPr lang="en-GB" dirty="0"/>
          </a:p>
          <a:p>
            <a:pPr lvl="3"/>
            <a:endParaRPr lang="en-GB" dirty="0"/>
          </a:p>
          <a:p>
            <a:pPr lvl="1"/>
            <a:endParaRPr lang="en-GB" dirty="0"/>
          </a:p>
        </p:txBody>
      </p:sp>
      <p:pic>
        <p:nvPicPr>
          <p:cNvPr id="746" name="Picture 745">
            <a:extLst>
              <a:ext uri="{FF2B5EF4-FFF2-40B4-BE49-F238E27FC236}">
                <a16:creationId xmlns:a16="http://schemas.microsoft.com/office/drawing/2014/main" id="{592EFDA3-1D89-4ED8-86A3-33EEFE56052C}"/>
              </a:ext>
            </a:extLst>
          </p:cNvPr>
          <p:cNvPicPr>
            <a:picLocks noChangeAspect="1"/>
          </p:cNvPicPr>
          <p:nvPr/>
        </p:nvPicPr>
        <p:blipFill rotWithShape="1">
          <a:blip r:embed="rId3">
            <a:extLst>
              <a:ext uri="{28A0092B-C50C-407E-A947-70E740481C1C}">
                <a14:useLocalDpi xmlns:a14="http://schemas.microsoft.com/office/drawing/2010/main" val="0"/>
              </a:ext>
            </a:extLst>
          </a:blip>
          <a:srcRect l="708" t="9025" r="51481" b="44399"/>
          <a:stretch/>
        </p:blipFill>
        <p:spPr>
          <a:xfrm>
            <a:off x="6384032" y="2067030"/>
            <a:ext cx="4704523" cy="3194116"/>
          </a:xfrm>
          <a:prstGeom prst="rect">
            <a:avLst/>
          </a:prstGeom>
        </p:spPr>
      </p:pic>
    </p:spTree>
    <p:extLst>
      <p:ext uri="{BB962C8B-B14F-4D97-AF65-F5344CB8AC3E}">
        <p14:creationId xmlns:p14="http://schemas.microsoft.com/office/powerpoint/2010/main" val="3471439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6" name="Picture 745">
            <a:extLst>
              <a:ext uri="{FF2B5EF4-FFF2-40B4-BE49-F238E27FC236}">
                <a16:creationId xmlns:a16="http://schemas.microsoft.com/office/drawing/2014/main" id="{592EFDA3-1D89-4ED8-86A3-33EEFE56052C}"/>
              </a:ext>
            </a:extLst>
          </p:cNvPr>
          <p:cNvPicPr>
            <a:picLocks noChangeAspect="1"/>
          </p:cNvPicPr>
          <p:nvPr/>
        </p:nvPicPr>
        <p:blipFill rotWithShape="1">
          <a:blip r:embed="rId3">
            <a:extLst>
              <a:ext uri="{28A0092B-C50C-407E-A947-70E740481C1C}">
                <a14:useLocalDpi xmlns:a14="http://schemas.microsoft.com/office/drawing/2010/main" val="0"/>
              </a:ext>
            </a:extLst>
          </a:blip>
          <a:srcRect l="1684" t="54086" r="51481" b="-5451"/>
          <a:stretch/>
        </p:blipFill>
        <p:spPr>
          <a:xfrm>
            <a:off x="6647921" y="368301"/>
            <a:ext cx="4608512" cy="3522529"/>
          </a:xfrm>
          <a:prstGeom prst="rect">
            <a:avLst/>
          </a:prstGeom>
        </p:spPr>
      </p:pic>
      <p:sp>
        <p:nvSpPr>
          <p:cNvPr id="2" name="Title 1"/>
          <p:cNvSpPr>
            <a:spLocks noGrp="1"/>
          </p:cNvSpPr>
          <p:nvPr>
            <p:ph type="title"/>
          </p:nvPr>
        </p:nvSpPr>
        <p:spPr/>
        <p:txBody>
          <a:bodyPr/>
          <a:lstStyle/>
          <a:p>
            <a:r>
              <a:rPr lang="en-GB" dirty="0"/>
              <a:t>Rough paths: streamed data</a:t>
            </a:r>
          </a:p>
        </p:txBody>
      </p:sp>
      <p:sp>
        <p:nvSpPr>
          <p:cNvPr id="3" name="Slide Number Placeholder 2"/>
          <p:cNvSpPr>
            <a:spLocks noGrp="1"/>
          </p:cNvSpPr>
          <p:nvPr>
            <p:ph type="sldNum" sz="quarter" idx="16"/>
          </p:nvPr>
        </p:nvSpPr>
        <p:spPr/>
        <p:txBody>
          <a:bodyPr/>
          <a:lstStyle/>
          <a:p>
            <a:fld id="{1CF68D63-7236-423D-B7E2-D0396A6467F4}" type="slidenum">
              <a:rPr lang="en-GB" altLang="en-US" smtClean="0"/>
              <a:pPr/>
              <a:t>12</a:t>
            </a:fld>
            <a:endParaRPr lang="en-GB" altLang="en-US"/>
          </a:p>
        </p:txBody>
      </p:sp>
      <mc:AlternateContent xmlns:mc="http://schemas.openxmlformats.org/markup-compatibility/2006" xmlns:a14="http://schemas.microsoft.com/office/drawing/2010/main">
        <mc:Choice Requires="a14">
          <p:sp>
            <p:nvSpPr>
              <p:cNvPr id="4" name="Text Placeholder 3"/>
              <p:cNvSpPr>
                <a:spLocks noGrp="1"/>
              </p:cNvSpPr>
              <p:nvPr>
                <p:ph sz="half" idx="4294967295"/>
              </p:nvPr>
            </p:nvSpPr>
            <p:spPr>
              <a:xfrm>
                <a:off x="0" y="1596207"/>
                <a:ext cx="5181600" cy="4700876"/>
              </a:xfrm>
            </p:spPr>
            <p:txBody>
              <a:bodyPr/>
              <a:lstStyle/>
              <a:p>
                <a:pPr lvl="3"/>
                <a:r>
                  <a:rPr lang="en-GB" dirty="0"/>
                  <a:t>How do we describe this unparameterized path mathematically?</a:t>
                </a:r>
              </a:p>
              <a:p>
                <a:pPr lvl="3"/>
                <a:r>
                  <a:rPr lang="en-GB" i="1" dirty="0"/>
                  <a:t>Describe this multidimensional path in terms of its effects </a:t>
                </a:r>
                <a:r>
                  <a:rPr lang="en-GB" dirty="0"/>
                  <a:t>on certain nonlinear systems</a:t>
                </a:r>
              </a:p>
              <a:p>
                <a:pPr lvl="3"/>
                <a:r>
                  <a:rPr lang="en-GB" dirty="0"/>
                  <a:t>Describe </a:t>
                </a:r>
                <a14:m>
                  <m:oMath xmlns:m="http://schemas.openxmlformats.org/officeDocument/2006/math">
                    <m:r>
                      <a:rPr lang="en-GB" i="1">
                        <a:latin typeface="Cambria Math" panose="02040503050406030204" pitchFamily="18" charset="0"/>
                      </a:rPr>
                      <m:t>𝛾</m:t>
                    </m:r>
                  </m:oMath>
                </a14:m>
                <a:r>
                  <a:rPr lang="en-GB" dirty="0"/>
                  <a:t> using the first few terms in solution of </a:t>
                </a:r>
                <a14:m>
                  <m:oMath xmlns:m="http://schemas.openxmlformats.org/officeDocument/2006/math">
                    <m:r>
                      <a:rPr lang="en-GB" b="0" i="0" smtClean="0">
                        <a:latin typeface="Cambria Math" panose="02040503050406030204" pitchFamily="18" charset="0"/>
                      </a:rPr>
                      <m:t> </m:t>
                    </m:r>
                    <m:r>
                      <a:rPr lang="en-GB" i="1">
                        <a:latin typeface="Cambria Math" panose="02040503050406030204" pitchFamily="18" charset="0"/>
                      </a:rPr>
                      <m:t>𝑑𝑆</m:t>
                    </m:r>
                    <m:r>
                      <a:rPr lang="en-GB" i="1">
                        <a:latin typeface="Cambria Math" panose="02040503050406030204" pitchFamily="18" charset="0"/>
                      </a:rPr>
                      <m:t>=</m:t>
                    </m:r>
                    <m:r>
                      <a:rPr lang="en-GB" i="1">
                        <a:latin typeface="Cambria Math" panose="02040503050406030204" pitchFamily="18" charset="0"/>
                      </a:rPr>
                      <m:t>𝑆</m:t>
                    </m:r>
                    <m:r>
                      <a:rPr lang="en-GB" i="1">
                        <a:latin typeface="Cambria Math" panose="02040503050406030204" pitchFamily="18" charset="0"/>
                      </a:rPr>
                      <m:t>⊗</m:t>
                    </m:r>
                    <m:r>
                      <a:rPr lang="en-GB" i="1">
                        <a:latin typeface="Cambria Math" panose="02040503050406030204" pitchFamily="18" charset="0"/>
                      </a:rPr>
                      <m:t>𝑑</m:t>
                    </m:r>
                    <m:r>
                      <a:rPr lang="en-GB" i="1">
                        <a:latin typeface="Cambria Math" panose="02040503050406030204" pitchFamily="18" charset="0"/>
                      </a:rPr>
                      <m:t>𝛾</m:t>
                    </m:r>
                  </m:oMath>
                </a14:m>
                <a:r>
                  <a:rPr lang="en-GB" dirty="0"/>
                  <a:t>.</a:t>
                </a:r>
              </a:p>
              <a:p>
                <a:pPr lvl="3"/>
                <a:endParaRPr lang="en-GB" dirty="0"/>
              </a:p>
              <a:p>
                <a:pPr lvl="1"/>
                <a:endParaRPr lang="en-GB" dirty="0"/>
              </a:p>
            </p:txBody>
          </p:sp>
        </mc:Choice>
        <mc:Fallback xmlns="">
          <p:sp>
            <p:nvSpPr>
              <p:cNvPr id="4" name="Text Placeholder 3"/>
              <p:cNvSpPr>
                <a:spLocks noGrp="1" noRot="1" noChangeAspect="1" noMove="1" noResize="1" noEditPoints="1" noAdjustHandles="1" noChangeArrowheads="1" noChangeShapeType="1" noTextEdit="1"/>
              </p:cNvSpPr>
              <p:nvPr>
                <p:ph sz="half" idx="4294967295"/>
              </p:nvPr>
            </p:nvSpPr>
            <p:spPr>
              <a:xfrm>
                <a:off x="0" y="1596207"/>
                <a:ext cx="5181600" cy="4700876"/>
              </a:xfrm>
              <a:blipFill>
                <a:blip r:embed="rId4"/>
                <a:stretch>
                  <a:fillRect t="-1297" r="-118"/>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AFADE229-4C21-47C9-B7AC-81E85D70EC45}"/>
              </a:ext>
            </a:extLst>
          </p:cNvPr>
          <p:cNvPicPr>
            <a:picLocks noChangeAspect="1"/>
          </p:cNvPicPr>
          <p:nvPr/>
        </p:nvPicPr>
        <p:blipFill rotWithShape="1">
          <a:blip r:embed="rId3">
            <a:extLst>
              <a:ext uri="{28A0092B-C50C-407E-A947-70E740481C1C}">
                <a14:useLocalDpi xmlns:a14="http://schemas.microsoft.com/office/drawing/2010/main" val="0"/>
              </a:ext>
            </a:extLst>
          </a:blip>
          <a:srcRect l="51151" t="9880" r="66" b="43544"/>
          <a:stretch/>
        </p:blipFill>
        <p:spPr>
          <a:xfrm>
            <a:off x="6492423" y="3270297"/>
            <a:ext cx="4761365" cy="3168352"/>
          </a:xfrm>
          <a:prstGeom prst="rect">
            <a:avLst/>
          </a:prstGeom>
        </p:spPr>
      </p:pic>
    </p:spTree>
    <p:extLst>
      <p:ext uri="{BB962C8B-B14F-4D97-AF65-F5344CB8AC3E}">
        <p14:creationId xmlns:p14="http://schemas.microsoft.com/office/powerpoint/2010/main" val="3184094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 Placeholder 3"/>
              <p:cNvSpPr>
                <a:spLocks noGrp="1"/>
              </p:cNvSpPr>
              <p:nvPr>
                <p:ph idx="1"/>
              </p:nvPr>
            </p:nvSpPr>
            <p:spPr>
              <a:xfrm>
                <a:off x="575734" y="1976969"/>
                <a:ext cx="11040533" cy="4320116"/>
              </a:xfrm>
            </p:spPr>
            <p:txBody>
              <a:bodyPr>
                <a:normAutofit/>
              </a:bodyPr>
              <a:lstStyle/>
              <a:p>
                <a:pPr/>
                <a:r>
                  <a:rPr lang="en-GB" dirty="0"/>
                  <a:t>Signature is a </a:t>
                </a:r>
                <a:r>
                  <a:rPr lang="en-GB" i="1" dirty="0"/>
                  <a:t>t</a:t>
                </a:r>
                <a:r>
                  <a:rPr lang="en-GB" b="0" i="1" dirty="0"/>
                  <a:t>op down</a:t>
                </a:r>
                <a:r>
                  <a:rPr lang="en-GB" b="0" dirty="0"/>
                  <a:t> description for unparameterized paths that describes a path segment through its effect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𝑡</m:t>
                        </m:r>
                      </m:sub>
                    </m:sSub>
                  </m:oMath>
                </a14:m>
                <a:r>
                  <a:rPr lang="en-GB" b="0" dirty="0"/>
                  <a:t> on a stylised nonlinear system defined by</a:t>
                </a:r>
                <a:br>
                  <a:rPr lang="en-GB" b="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𝑢</m:t>
                          </m:r>
                        </m:sub>
                      </m:sSub>
                      <m:r>
                        <a:rPr lang="en-GB" b="0" i="1" smtClean="0">
                          <a:latin typeface="Cambria Math" panose="02040503050406030204" pitchFamily="18" charset="0"/>
                        </a:rPr>
                        <m:t>=</m:t>
                      </m:r>
                      <m:sSub>
                        <m:sSubPr>
                          <m:ctrlPr>
                            <a:rPr lang="en-US" b="0" i="1" smtClean="0">
                              <a:latin typeface="Cambria Math" panose="02040503050406030204" pitchFamily="18" charset="0"/>
                            </a:rPr>
                          </m:ctrlPr>
                        </m:sSubPr>
                        <m:e>
                          <m:r>
                            <a:rPr lang="en-GB" b="0" i="1" smtClean="0">
                              <a:latin typeface="Cambria Math" panose="02040503050406030204" pitchFamily="18" charset="0"/>
                            </a:rPr>
                            <m:t>𝑆</m:t>
                          </m:r>
                        </m:e>
                        <m:sub>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𝑢</m:t>
                          </m:r>
                        </m:sub>
                      </m:sSub>
                      <m:r>
                        <a:rPr lang="en-GB" b="0" i="1" smtClean="0">
                          <a:latin typeface="Cambria Math" panose="02040503050406030204" pitchFamily="18" charset="0"/>
                        </a:rPr>
                        <m:t>⊗</m:t>
                      </m:r>
                      <m:r>
                        <a:rPr lang="en-GB"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GB" b="0" i="1" smtClean="0">
                              <a:latin typeface="Cambria Math" panose="02040503050406030204" pitchFamily="18" charset="0"/>
                            </a:rPr>
                            <m:t>𝛾</m:t>
                          </m:r>
                        </m:e>
                        <m:sub>
                          <m:r>
                            <a:rPr lang="en-US" b="0" i="1" smtClean="0">
                              <a:latin typeface="Cambria Math" panose="02040503050406030204" pitchFamily="18" charset="0"/>
                            </a:rPr>
                            <m:t>𝑢</m:t>
                          </m:r>
                        </m:sub>
                      </m:sSub>
                    </m:oMath>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𝑆</m:t>
                          </m:r>
                        </m:e>
                        <m:sub>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𝑠</m:t>
                          </m:r>
                        </m:sub>
                      </m:sSub>
                      <m:r>
                        <a:rPr lang="en-US" b="0" i="1" smtClean="0">
                          <a:latin typeface="Cambria Math" panose="02040503050406030204" pitchFamily="18" charset="0"/>
                        </a:rPr>
                        <m:t>  </m:t>
                      </m:r>
                      <m:r>
                        <a:rPr lang="en-US" i="1">
                          <a:latin typeface="Cambria Math" panose="02040503050406030204" pitchFamily="18" charset="0"/>
                        </a:rPr>
                        <m:t>=1</m:t>
                      </m:r>
                    </m:oMath>
                  </m:oMathPara>
                </a14:m>
                <a:endParaRPr lang="en-GB" dirty="0"/>
              </a:p>
              <a:p>
                <a:pPr lvl="1"/>
                <a:r>
                  <a:rPr lang="en-GB" b="0" dirty="0"/>
                  <a:t> </a:t>
                </a:r>
              </a:p>
              <a:p>
                <a:pPr lvl="1"/>
                <a:r>
                  <a:rPr lang="en-GB" dirty="0"/>
                  <a:t>removing </a:t>
                </a:r>
                <a:r>
                  <a:rPr lang="en-GB" b="0" dirty="0"/>
                  <a:t>an infinite dimensional invariance allowing prediction and classification with </a:t>
                </a:r>
                <a:r>
                  <a:rPr lang="en-GB" b="0" i="1" dirty="0"/>
                  <a:t>much</a:t>
                </a:r>
                <a:r>
                  <a:rPr lang="en-GB" b="0" dirty="0"/>
                  <a:t> smaller learning sets.</a:t>
                </a:r>
              </a:p>
              <a:p>
                <a:pPr lvl="1"/>
                <a:endParaRPr lang="en-GB" b="0" dirty="0"/>
              </a:p>
              <a:p>
                <a:pPr lvl="1"/>
                <a:r>
                  <a:rPr lang="en-GB" dirty="0"/>
                  <a:t>gives fixed dimensional feature sets regardless of the sample points (missing data/varying parameterisation not issues).</a:t>
                </a:r>
                <a:endParaRPr lang="en-GB" b="0" dirty="0"/>
              </a:p>
            </p:txBody>
          </p:sp>
        </mc:Choice>
        <mc:Fallback>
          <p:sp>
            <p:nvSpPr>
              <p:cNvPr id="4" name="Text Placeholder 3"/>
              <p:cNvSpPr>
                <a:spLocks noGrp="1" noRot="1" noChangeAspect="1" noMove="1" noResize="1" noEditPoints="1" noAdjustHandles="1" noChangeArrowheads="1" noChangeShapeType="1" noTextEdit="1"/>
              </p:cNvSpPr>
              <p:nvPr>
                <p:ph idx="1"/>
              </p:nvPr>
            </p:nvSpPr>
            <p:spPr>
              <a:xfrm>
                <a:off x="575734" y="1976969"/>
                <a:ext cx="11040533" cy="4320116"/>
              </a:xfrm>
              <a:blipFill>
                <a:blip r:embed="rId2"/>
                <a:stretch>
                  <a:fillRect l="-828" t="-1975"/>
                </a:stretch>
              </a:blipFill>
            </p:spPr>
            <p:txBody>
              <a:bodyPr/>
              <a:lstStyle/>
              <a:p>
                <a:r>
                  <a:rPr lang="en-GB">
                    <a:noFill/>
                  </a:rPr>
                  <a:t> </a:t>
                </a:r>
              </a:p>
            </p:txBody>
          </p:sp>
        </mc:Fallback>
      </mc:AlternateContent>
      <p:sp>
        <p:nvSpPr>
          <p:cNvPr id="3" name="Slide Number Placeholder 2"/>
          <p:cNvSpPr>
            <a:spLocks noGrp="1"/>
          </p:cNvSpPr>
          <p:nvPr>
            <p:ph type="sldNum" sz="quarter" idx="11"/>
          </p:nvPr>
        </p:nvSpPr>
        <p:spPr/>
        <p:txBody>
          <a:bodyPr/>
          <a:lstStyle/>
          <a:p>
            <a:fld id="{1CF68D63-7236-423D-B7E2-D0396A6467F4}" type="slidenum">
              <a:rPr lang="en-GB" altLang="en-US" smtClean="0"/>
              <a:pPr/>
              <a:t>13</a:t>
            </a:fld>
            <a:endParaRPr lang="en-GB" altLang="en-US"/>
          </a:p>
        </p:txBody>
      </p:sp>
      <mc:AlternateContent xmlns:mc="http://schemas.openxmlformats.org/markup-compatibility/2006">
        <mc:Choice xmlns:a14="http://schemas.microsoft.com/office/drawing/2010/main" Requires="a14">
          <p:sp>
            <p:nvSpPr>
              <p:cNvPr id="2" name="Title 1"/>
              <p:cNvSpPr>
                <a:spLocks noGrp="1"/>
              </p:cNvSpPr>
              <p:nvPr>
                <p:ph type="title"/>
              </p:nvPr>
            </p:nvSpPr>
            <p:spPr>
              <a:xfrm>
                <a:off x="575733" y="452668"/>
                <a:ext cx="11040000" cy="1223731"/>
              </a:xfrm>
            </p:spPr>
            <p:txBody>
              <a:bodyPr>
                <a:normAutofit fontScale="90000"/>
              </a:bodyPr>
              <a:lstStyle/>
              <a:p>
                <a:r>
                  <a:rPr lang="en-GB" dirty="0"/>
                  <a:t>The signature of a path describes </a:t>
                </a:r>
                <a:r>
                  <a:rPr lang="en-GB" baseline="0" dirty="0"/>
                  <a:t>an unparameterized stream </a:t>
                </a:r>
                <a14:m>
                  <m:oMath xmlns:m="http://schemas.openxmlformats.org/officeDocument/2006/math">
                    <m:sSub>
                      <m:sSubPr>
                        <m:ctrlPr>
                          <a:rPr lang="en-US" b="0" i="1" baseline="0" smtClean="0">
                            <a:latin typeface="Cambria Math" panose="02040503050406030204" pitchFamily="18" charset="0"/>
                          </a:rPr>
                        </m:ctrlPr>
                      </m:sSubPr>
                      <m:e>
                        <m:r>
                          <a:rPr lang="en-GB" b="0" i="1" baseline="0" smtClean="0">
                            <a:latin typeface="Cambria Math" panose="02040503050406030204" pitchFamily="18" charset="0"/>
                          </a:rPr>
                          <m:t>𝛾</m:t>
                        </m:r>
                        <m:r>
                          <a:rPr lang="en-US" b="0" i="1" baseline="0" smtClean="0">
                            <a:latin typeface="Cambria Math" panose="02040503050406030204" pitchFamily="18" charset="0"/>
                          </a:rPr>
                          <m:t>|</m:t>
                        </m:r>
                      </m:e>
                      <m:sub>
                        <m:d>
                          <m:dPr>
                            <m:begChr m:val="["/>
                            <m:endChr m:val="]"/>
                            <m:ctrlPr>
                              <a:rPr lang="en-US" b="0" i="1" baseline="0" smtClean="0">
                                <a:latin typeface="Cambria Math" panose="02040503050406030204" pitchFamily="18" charset="0"/>
                              </a:rPr>
                            </m:ctrlPr>
                          </m:dPr>
                          <m:e>
                            <m:r>
                              <a:rPr lang="en-US" b="0" i="1" baseline="0" smtClean="0">
                                <a:latin typeface="Cambria Math" panose="02040503050406030204" pitchFamily="18" charset="0"/>
                              </a:rPr>
                              <m:t>𝑠</m:t>
                            </m:r>
                            <m:r>
                              <a:rPr lang="en-US" b="0" i="1" baseline="0" smtClean="0">
                                <a:latin typeface="Cambria Math" panose="02040503050406030204" pitchFamily="18" charset="0"/>
                              </a:rPr>
                              <m:t>,</m:t>
                            </m:r>
                            <m:r>
                              <a:rPr lang="en-US" b="0" i="1" baseline="0" smtClean="0">
                                <a:latin typeface="Cambria Math" panose="02040503050406030204" pitchFamily="18" charset="0"/>
                              </a:rPr>
                              <m:t>𝑡</m:t>
                            </m:r>
                          </m:e>
                        </m:d>
                      </m:sub>
                    </m:sSub>
                  </m:oMath>
                </a14:m>
                <a:r>
                  <a:rPr lang="en-GB" baseline="0" dirty="0"/>
                  <a:t> </a:t>
                </a:r>
                <a:endParaRPr lang="en-GB" dirty="0"/>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575733" y="452668"/>
                <a:ext cx="11040000" cy="1223731"/>
              </a:xfrm>
              <a:blipFill>
                <a:blip r:embed="rId3"/>
                <a:stretch>
                  <a:fillRect l="-1822" t="-13930" b="-17413"/>
                </a:stretch>
              </a:blipFill>
            </p:spPr>
            <p:txBody>
              <a:bodyPr/>
              <a:lstStyle/>
              <a:p>
                <a:r>
                  <a:rPr lang="en-GB">
                    <a:noFill/>
                  </a:rPr>
                  <a:t> </a:t>
                </a:r>
              </a:p>
            </p:txBody>
          </p:sp>
        </mc:Fallback>
      </mc:AlternateContent>
    </p:spTree>
    <p:extLst>
      <p:ext uri="{BB962C8B-B14F-4D97-AF65-F5344CB8AC3E}">
        <p14:creationId xmlns:p14="http://schemas.microsoft.com/office/powerpoint/2010/main" val="1456512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1A63E80D-350D-4AD7-BCFE-AA6A3BEF0185}"/>
                  </a:ext>
                </a:extLst>
              </p:cNvPr>
              <p:cNvSpPr>
                <a:spLocks noGrp="1"/>
              </p:cNvSpPr>
              <p:nvPr>
                <p:ph idx="1"/>
              </p:nvPr>
            </p:nvSpPr>
            <p:spPr>
              <a:xfrm>
                <a:off x="575734" y="1892830"/>
                <a:ext cx="11040533" cy="4059237"/>
              </a:xfrm>
            </p:spPr>
            <p:txBody>
              <a:bodyPr/>
              <a:lstStyle/>
              <a:p>
                <a:r>
                  <a:rPr lang="en-GB" b="0" dirty="0"/>
                  <a:t>The</a:t>
                </a:r>
                <a:r>
                  <a:rPr lang="en-GB" dirty="0"/>
                  <a:t> signature </a:t>
                </a:r>
                <a:r>
                  <a:rPr lang="en-GB" b="0" dirty="0"/>
                  <a:t>of a stream </a:t>
                </a:r>
                <a14:m>
                  <m:oMath xmlns:m="http://schemas.openxmlformats.org/officeDocument/2006/math">
                    <m:r>
                      <a:rPr lang="en-GB" b="0" i="1" smtClean="0">
                        <a:latin typeface="Cambria Math" panose="02040503050406030204" pitchFamily="18" charset="0"/>
                      </a:rPr>
                      <m:t>𝛾</m:t>
                    </m:r>
                    <m:r>
                      <a:rPr lang="en-GB" b="0" i="1" smtClean="0">
                        <a:latin typeface="Cambria Math" panose="02040503050406030204" pitchFamily="18" charset="0"/>
                      </a:rPr>
                      <m:t> </m:t>
                    </m:r>
                  </m:oMath>
                </a14:m>
                <a:r>
                  <a:rPr lang="en-GB" b="0" dirty="0"/>
                  <a:t>over </a:t>
                </a:r>
                <a14:m>
                  <m:oMath xmlns:m="http://schemas.openxmlformats.org/officeDocument/2006/math">
                    <m:r>
                      <a:rPr lang="en-GB" b="0" i="1" dirty="0" smtClean="0">
                        <a:latin typeface="Cambria Math" panose="02040503050406030204" pitchFamily="18" charset="0"/>
                      </a:rPr>
                      <m:t>𝐼</m:t>
                    </m:r>
                    <m:r>
                      <a:rPr lang="en-GB" b="0" i="1" dirty="0" smtClean="0">
                        <a:latin typeface="Cambria Math" panose="02040503050406030204" pitchFamily="18" charset="0"/>
                      </a:rPr>
                      <m:t>=</m:t>
                    </m:r>
                    <m:d>
                      <m:dPr>
                        <m:begChr m:val="["/>
                        <m:endChr m:val="]"/>
                        <m:ctrlPr>
                          <a:rPr lang="en-GB" b="0" i="1" dirty="0" smtClean="0">
                            <a:latin typeface="Cambria Math" panose="02040503050406030204" pitchFamily="18" charset="0"/>
                          </a:rPr>
                        </m:ctrlPr>
                      </m:dPr>
                      <m:e>
                        <m:r>
                          <a:rPr lang="en-GB" b="0" i="1" dirty="0" smtClean="0">
                            <a:latin typeface="Cambria Math" panose="02040503050406030204" pitchFamily="18" charset="0"/>
                          </a:rPr>
                          <m:t>𝑠</m:t>
                        </m:r>
                        <m:r>
                          <a:rPr lang="en-GB" b="0" i="1" dirty="0" smtClean="0">
                            <a:latin typeface="Cambria Math" panose="02040503050406030204" pitchFamily="18" charset="0"/>
                          </a:rPr>
                          <m:t>,</m:t>
                        </m:r>
                        <m:r>
                          <a:rPr lang="en-GB" b="0" i="1" dirty="0" smtClean="0">
                            <a:latin typeface="Cambria Math" panose="02040503050406030204" pitchFamily="18" charset="0"/>
                          </a:rPr>
                          <m:t>𝑡</m:t>
                        </m:r>
                      </m:e>
                    </m:d>
                  </m:oMath>
                </a14:m>
                <a:r>
                  <a:rPr lang="en-GB" b="0" dirty="0"/>
                  <a:t> defined by </a:t>
                </a:r>
              </a:p>
              <a:p>
                <a:endParaRPr lang="en-GB" dirty="0"/>
              </a:p>
              <a:p>
                <a:pPr lvl="1"/>
                <a14:m>
                  <m:oMath xmlns:m="http://schemas.openxmlformats.org/officeDocument/2006/math">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𝑘</m:t>
                        </m:r>
                        <m:r>
                          <a:rPr lang="en-GB" b="0" i="1" smtClean="0">
                            <a:latin typeface="Cambria Math" panose="02040503050406030204" pitchFamily="18" charset="0"/>
                          </a:rPr>
                          <m:t>=0</m:t>
                        </m:r>
                      </m:sub>
                      <m:sup>
                        <m:r>
                          <a:rPr lang="en-GB" b="0" i="1" smtClean="0">
                            <a:latin typeface="Cambria Math" panose="02040503050406030204" pitchFamily="18" charset="0"/>
                          </a:rPr>
                          <m:t>∞</m:t>
                        </m:r>
                      </m:sup>
                      <m:e>
                        <m:sSub>
                          <m:sSubPr>
                            <m:ctrlPr>
                              <a:rPr lang="en-GB" b="0" i="1" smtClean="0">
                                <a:latin typeface="Cambria Math" panose="02040503050406030204" pitchFamily="18" charset="0"/>
                              </a:rPr>
                            </m:ctrlPr>
                          </m:sSubPr>
                          <m:e>
                            <m:r>
                              <a:rPr lang="en-GB" i="1">
                                <a:latin typeface="Cambria Math" panose="02040503050406030204" pitchFamily="18" charset="0"/>
                              </a:rPr>
                              <m:t>𝑆</m:t>
                            </m:r>
                          </m:e>
                          <m:sub>
                            <m:r>
                              <a:rPr lang="en-GB" i="1">
                                <a:latin typeface="Cambria Math" panose="02040503050406030204" pitchFamily="18" charset="0"/>
                              </a:rPr>
                              <m:t>𝑘</m:t>
                            </m:r>
                          </m:sub>
                        </m:sSub>
                      </m:e>
                    </m:nary>
                  </m:oMath>
                </a14:m>
                <a:r>
                  <a:rPr lang="en-GB" dirty="0"/>
                  <a:t> where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a:rPr lang="en-GB" b="0" i="1" smtClean="0">
                            <a:latin typeface="Cambria Math" panose="02040503050406030204" pitchFamily="18" charset="0"/>
                          </a:rPr>
                          <m:t>0</m:t>
                        </m:r>
                      </m:sub>
                    </m:sSub>
                    <m:r>
                      <a:rPr lang="en-GB" b="0" i="1" smtClean="0">
                        <a:latin typeface="Cambria Math" panose="02040503050406030204" pitchFamily="18" charset="0"/>
                      </a:rPr>
                      <m:t>=1</m:t>
                    </m:r>
                  </m:oMath>
                </a14:m>
                <a:r>
                  <a:rPr lang="en-GB" dirty="0"/>
                  <a:t> and </a:t>
                </a:r>
              </a:p>
              <a:p>
                <a:pPr marL="414762" lvl="1"/>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a:rPr lang="en-GB" b="0" i="1" smtClean="0">
                              <a:latin typeface="Cambria Math" panose="02040503050406030204" pitchFamily="18" charset="0"/>
                            </a:rPr>
                            <m:t>𝑘</m:t>
                          </m:r>
                        </m:sub>
                      </m:sSub>
                      <m:d>
                        <m:dPr>
                          <m:ctrlPr>
                            <a:rPr lang="en-GB" b="0" i="1" smtClean="0">
                              <a:latin typeface="Cambria Math" panose="02040503050406030204" pitchFamily="18" charset="0"/>
                            </a:rPr>
                          </m:ctrlPr>
                        </m:dPr>
                        <m:e>
                          <m:r>
                            <a:rPr lang="en-GB" b="0" i="1" smtClean="0">
                              <a:latin typeface="Cambria Math" panose="02040503050406030204" pitchFamily="18" charset="0"/>
                            </a:rPr>
                            <m:t>𝛾</m:t>
                          </m:r>
                          <m:r>
                            <a:rPr lang="en-GB" b="0" i="1" smtClean="0">
                              <a:latin typeface="Cambria Math" panose="02040503050406030204" pitchFamily="18" charset="0"/>
                            </a:rPr>
                            <m:t>,</m:t>
                          </m:r>
                          <m:r>
                            <a:rPr lang="en-GB" b="0" i="1" smtClean="0">
                              <a:latin typeface="Cambria Math" panose="02040503050406030204" pitchFamily="18" charset="0"/>
                            </a:rPr>
                            <m:t>𝐼</m:t>
                          </m:r>
                        </m:e>
                      </m:d>
                      <m:r>
                        <a:rPr lang="en-GB" b="0" i="1" smtClean="0">
                          <a:latin typeface="Cambria Math" panose="02040503050406030204" pitchFamily="18" charset="0"/>
                        </a:rPr>
                        <m:t>≔</m:t>
                      </m:r>
                      <m:nary>
                        <m:naryPr>
                          <m:chr m:val="∬"/>
                          <m:limLoc m:val="undOvr"/>
                          <m:ctrlPr>
                            <a:rPr lang="en-GB" b="0" i="1" smtClean="0">
                              <a:latin typeface="Cambria Math" panose="02040503050406030204" pitchFamily="18" charset="0"/>
                            </a:rPr>
                          </m:ctrlPr>
                        </m:naryPr>
                        <m:sub>
                          <m:r>
                            <m:rPr>
                              <m:brk m:alnAt="24"/>
                            </m:rPr>
                            <a:rPr lang="en-GB" b="0" i="1" smtClean="0">
                              <a:latin typeface="Cambria Math" panose="02040503050406030204" pitchFamily="18" charset="0"/>
                            </a:rPr>
                            <m:t>𝑠</m:t>
                          </m:r>
                          <m:r>
                            <a:rPr lang="en-GB" b="0" i="1" smtClean="0">
                              <a:latin typeface="Cambria Math" panose="02040503050406030204" pitchFamily="18" charset="0"/>
                            </a:rPr>
                            <m:t>&lt;</m:t>
                          </m:r>
                          <m:sSub>
                            <m:sSubPr>
                              <m:ctrlPr>
                                <a:rPr lang="en-GB" b="0" i="1" smtClean="0">
                                  <a:latin typeface="Cambria Math" panose="02040503050406030204" pitchFamily="18" charset="0"/>
                                </a:rPr>
                              </m:ctrlPr>
                            </m:sSubPr>
                            <m:e>
                              <m:r>
                                <m:rPr>
                                  <m:brk m:alnAt="24"/>
                                </m:rPr>
                                <a:rPr lang="en-GB" b="0" i="1" smtClean="0">
                                  <a:latin typeface="Cambria Math" panose="02040503050406030204" pitchFamily="18" charset="0"/>
                                </a:rPr>
                                <m:t>𝑢</m:t>
                              </m:r>
                            </m:e>
                            <m:sub>
                              <m:r>
                                <m:rPr>
                                  <m:brk m:alnAt="24"/>
                                </m:rPr>
                                <a:rPr lang="en-GB" b="0" i="1" smtClean="0">
                                  <a:latin typeface="Cambria Math" panose="02040503050406030204" pitchFamily="18" charset="0"/>
                                </a:rPr>
                                <m:t>1</m:t>
                              </m:r>
                            </m:sub>
                          </m:sSub>
                          <m:r>
                            <m:rPr>
                              <m:brk m:alnAt="24"/>
                            </m:rPr>
                            <a:rPr lang="en-GB" b="0" i="1" smtClean="0">
                              <a:latin typeface="Cambria Math" panose="02040503050406030204" pitchFamily="18" charset="0"/>
                            </a:rPr>
                            <m:t>&lt;</m:t>
                          </m:r>
                          <m:r>
                            <a:rPr lang="en-GB" b="0" i="1" smtClean="0">
                              <a:latin typeface="Cambria Math" panose="02040503050406030204" pitchFamily="18" charset="0"/>
                            </a:rPr>
                            <m:t>…&lt;</m:t>
                          </m:r>
                          <m:sSub>
                            <m:sSubPr>
                              <m:ctrlPr>
                                <a:rPr lang="en-GB" b="0" i="1" smtClean="0">
                                  <a:latin typeface="Cambria Math" panose="02040503050406030204" pitchFamily="18" charset="0"/>
                                </a:rPr>
                              </m:ctrlPr>
                            </m:sSubPr>
                            <m:e>
                              <m:r>
                                <m:rPr>
                                  <m:brk m:alnAt="24"/>
                                </m:rPr>
                                <a:rPr lang="en-GB" b="0" i="1" smtClean="0">
                                  <a:latin typeface="Cambria Math" panose="02040503050406030204" pitchFamily="18" charset="0"/>
                                </a:rPr>
                                <m:t>𝑢</m:t>
                              </m:r>
                            </m:e>
                            <m:sub>
                              <m:r>
                                <m:rPr>
                                  <m:brk m:alnAt="24"/>
                                </m:rPr>
                                <a:rPr lang="en-GB" b="0" i="1" smtClean="0">
                                  <a:latin typeface="Cambria Math" panose="02040503050406030204" pitchFamily="18" charset="0"/>
                                </a:rPr>
                                <m:t>𝑘</m:t>
                              </m:r>
                            </m:sub>
                          </m:sSub>
                          <m:r>
                            <m:rPr>
                              <m:brk m:alnAt="24"/>
                            </m:rPr>
                            <a:rPr lang="en-GB" b="0" i="1" smtClean="0">
                              <a:latin typeface="Cambria Math" panose="02040503050406030204" pitchFamily="18" charset="0"/>
                            </a:rPr>
                            <m:t>&lt;</m:t>
                          </m:r>
                          <m:r>
                            <a:rPr lang="en-GB" b="0" i="1" smtClean="0">
                              <a:latin typeface="Cambria Math" panose="02040503050406030204" pitchFamily="18" charset="0"/>
                            </a:rPr>
                            <m:t>𝑡</m:t>
                          </m:r>
                        </m:sub>
                        <m:sup/>
                        <m:e>
                          <m:r>
                            <a:rPr lang="en-GB" b="0" i="1" smtClean="0">
                              <a:latin typeface="Cambria Math" panose="02040503050406030204" pitchFamily="18" charset="0"/>
                            </a:rPr>
                            <m:t>𝑑</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𝛾</m:t>
                              </m:r>
                            </m:e>
                            <m:sub>
                              <m:sSub>
                                <m:sSubPr>
                                  <m:ctrlPr>
                                    <a:rPr lang="en-GB" b="0" i="1" smtClean="0">
                                      <a:latin typeface="Cambria Math" panose="02040503050406030204" pitchFamily="18" charset="0"/>
                                    </a:rPr>
                                  </m:ctrlPr>
                                </m:sSubPr>
                                <m:e>
                                  <m:r>
                                    <a:rPr lang="en-GB" b="0" i="1" smtClean="0">
                                      <a:latin typeface="Cambria Math" panose="02040503050406030204" pitchFamily="18" charset="0"/>
                                    </a:rPr>
                                    <m:t>𝑢</m:t>
                                  </m:r>
                                </m:e>
                                <m:sub>
                                  <m:r>
                                    <a:rPr lang="en-GB" b="0" i="1" smtClean="0">
                                      <a:latin typeface="Cambria Math" panose="02040503050406030204" pitchFamily="18" charset="0"/>
                                    </a:rPr>
                                    <m:t>1</m:t>
                                  </m:r>
                                </m:sub>
                              </m:sSub>
                            </m:sub>
                          </m:sSub>
                          <m:r>
                            <a:rPr lang="en-GB" i="1">
                              <a:latin typeface="Cambria Math" panose="02040503050406030204" pitchFamily="18" charset="0"/>
                            </a:rPr>
                            <m:t>𝑑</m:t>
                          </m:r>
                          <m:sSub>
                            <m:sSubPr>
                              <m:ctrlPr>
                                <a:rPr lang="en-GB" i="1">
                                  <a:latin typeface="Cambria Math" panose="02040503050406030204" pitchFamily="18" charset="0"/>
                                </a:rPr>
                              </m:ctrlPr>
                            </m:sSubPr>
                            <m:e>
                              <m:r>
                                <a:rPr lang="en-GB" i="1">
                                  <a:latin typeface="Cambria Math" panose="02040503050406030204" pitchFamily="18" charset="0"/>
                                </a:rPr>
                                <m:t>𝛾</m:t>
                              </m:r>
                            </m:e>
                            <m:sub>
                              <m:sSub>
                                <m:sSubPr>
                                  <m:ctrlPr>
                                    <a:rPr lang="en-GB" i="1">
                                      <a:latin typeface="Cambria Math" panose="02040503050406030204" pitchFamily="18" charset="0"/>
                                    </a:rPr>
                                  </m:ctrlPr>
                                </m:sSubPr>
                                <m:e>
                                  <m:r>
                                    <a:rPr lang="en-GB" i="1">
                                      <a:latin typeface="Cambria Math" panose="02040503050406030204" pitchFamily="18" charset="0"/>
                                    </a:rPr>
                                    <m:t>𝑢</m:t>
                                  </m:r>
                                </m:e>
                                <m:sub>
                                  <m:r>
                                    <a:rPr lang="en-GB" b="0" i="1" smtClean="0">
                                      <a:latin typeface="Cambria Math" panose="02040503050406030204" pitchFamily="18" charset="0"/>
                                    </a:rPr>
                                    <m:t>2</m:t>
                                  </m:r>
                                </m:sub>
                              </m:sSub>
                            </m:sub>
                          </m:sSub>
                          <m:r>
                            <a:rPr lang="en-GB" b="0" i="1" smtClean="0">
                              <a:latin typeface="Cambria Math" panose="02040503050406030204" pitchFamily="18" charset="0"/>
                            </a:rPr>
                            <m:t>…</m:t>
                          </m:r>
                          <m:r>
                            <a:rPr lang="en-GB" i="1">
                              <a:latin typeface="Cambria Math" panose="02040503050406030204" pitchFamily="18" charset="0"/>
                            </a:rPr>
                            <m:t>𝑑</m:t>
                          </m:r>
                          <m:sSub>
                            <m:sSubPr>
                              <m:ctrlPr>
                                <a:rPr lang="en-GB" i="1">
                                  <a:latin typeface="Cambria Math" panose="02040503050406030204" pitchFamily="18" charset="0"/>
                                </a:rPr>
                              </m:ctrlPr>
                            </m:sSubPr>
                            <m:e>
                              <m:r>
                                <a:rPr lang="en-GB" i="1">
                                  <a:latin typeface="Cambria Math" panose="02040503050406030204" pitchFamily="18" charset="0"/>
                                </a:rPr>
                                <m:t>𝛾</m:t>
                              </m:r>
                            </m:e>
                            <m:sub>
                              <m:sSub>
                                <m:sSubPr>
                                  <m:ctrlPr>
                                    <a:rPr lang="en-GB" i="1">
                                      <a:latin typeface="Cambria Math" panose="02040503050406030204" pitchFamily="18" charset="0"/>
                                    </a:rPr>
                                  </m:ctrlPr>
                                </m:sSubPr>
                                <m:e>
                                  <m:r>
                                    <a:rPr lang="en-GB" i="1">
                                      <a:latin typeface="Cambria Math" panose="02040503050406030204" pitchFamily="18" charset="0"/>
                                    </a:rPr>
                                    <m:t>𝑢</m:t>
                                  </m:r>
                                </m:e>
                                <m:sub>
                                  <m:r>
                                    <a:rPr lang="en-GB" b="0" i="1" smtClean="0">
                                      <a:latin typeface="Cambria Math" panose="02040503050406030204" pitchFamily="18" charset="0"/>
                                    </a:rPr>
                                    <m:t>𝑘</m:t>
                                  </m:r>
                                </m:sub>
                              </m:sSub>
                            </m:sub>
                          </m:sSub>
                        </m:e>
                      </m:nary>
                    </m:oMath>
                  </m:oMathPara>
                </a14:m>
                <a:br>
                  <a:rPr lang="en-GB" b="0" dirty="0"/>
                </a:br>
                <a:endParaRPr lang="en-GB" dirty="0"/>
              </a:p>
              <a:p>
                <a:endParaRPr lang="en-GB" dirty="0"/>
              </a:p>
              <a:p>
                <a:r>
                  <a:rPr lang="en-GB" b="0" dirty="0"/>
                  <a:t>These “Fourier-like” coefficients exactly describe the </a:t>
                </a:r>
                <a:r>
                  <a:rPr lang="en-GB" b="0" i="1" dirty="0"/>
                  <a:t>un-parameterised</a:t>
                </a:r>
                <a:r>
                  <a:rPr lang="en-GB" b="0" dirty="0"/>
                  <a:t> stream. (Hambly Lyons Annals Math 2010)</a:t>
                </a:r>
              </a:p>
            </p:txBody>
          </p:sp>
        </mc:Choice>
        <mc:Fallback xmlns="">
          <p:sp>
            <p:nvSpPr>
              <p:cNvPr id="4" name="Text Placeholder 3">
                <a:extLst>
                  <a:ext uri="{FF2B5EF4-FFF2-40B4-BE49-F238E27FC236}">
                    <a16:creationId xmlns:a16="http://schemas.microsoft.com/office/drawing/2014/main" id="{1A63E80D-350D-4AD7-BCFE-AA6A3BEF0185}"/>
                  </a:ext>
                </a:extLst>
              </p:cNvPr>
              <p:cNvSpPr>
                <a:spLocks noGrp="1" noRot="1" noChangeAspect="1" noMove="1" noResize="1" noEditPoints="1" noAdjustHandles="1" noChangeArrowheads="1" noChangeShapeType="1" noTextEdit="1"/>
              </p:cNvSpPr>
              <p:nvPr>
                <p:ph idx="1"/>
              </p:nvPr>
            </p:nvSpPr>
            <p:spPr>
              <a:xfrm>
                <a:off x="575734" y="1892830"/>
                <a:ext cx="11040533" cy="4059237"/>
              </a:xfrm>
              <a:blipFill>
                <a:blip r:embed="rId2"/>
                <a:stretch>
                  <a:fillRect l="-3808" t="-2105"/>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D3825D29-7CEB-488C-A13D-5B405C76EA51}"/>
              </a:ext>
            </a:extLst>
          </p:cNvPr>
          <p:cNvSpPr>
            <a:spLocks noGrp="1"/>
          </p:cNvSpPr>
          <p:nvPr>
            <p:ph type="sldNum" sz="quarter" idx="11"/>
          </p:nvPr>
        </p:nvSpPr>
        <p:spPr/>
        <p:txBody>
          <a:bodyPr/>
          <a:lstStyle/>
          <a:p>
            <a:fld id="{1CF68D63-7236-423D-B7E2-D0396A6467F4}" type="slidenum">
              <a:rPr lang="en-GB" altLang="en-US" smtClean="0"/>
              <a:pPr/>
              <a:t>14</a:t>
            </a:fld>
            <a:endParaRPr lang="en-GB" altLang="en-US"/>
          </a:p>
        </p:txBody>
      </p:sp>
      <p:sp>
        <p:nvSpPr>
          <p:cNvPr id="2" name="Title 1">
            <a:extLst>
              <a:ext uri="{FF2B5EF4-FFF2-40B4-BE49-F238E27FC236}">
                <a16:creationId xmlns:a16="http://schemas.microsoft.com/office/drawing/2014/main" id="{C3B2C08A-87CA-42EA-B91A-9B9AEDD45BF1}"/>
              </a:ext>
            </a:extLst>
          </p:cNvPr>
          <p:cNvSpPr>
            <a:spLocks noGrp="1"/>
          </p:cNvSpPr>
          <p:nvPr>
            <p:ph type="title"/>
          </p:nvPr>
        </p:nvSpPr>
        <p:spPr>
          <a:xfrm>
            <a:off x="575733" y="452669"/>
            <a:ext cx="11040000" cy="1248139"/>
          </a:xfrm>
        </p:spPr>
        <p:txBody>
          <a:bodyPr>
            <a:normAutofit fontScale="90000"/>
          </a:bodyPr>
          <a:lstStyle/>
          <a:p>
            <a:r>
              <a:rPr lang="en-GB" dirty="0"/>
              <a:t>The signature </a:t>
            </a:r>
            <a:r>
              <a:rPr lang="en-GB" baseline="0" dirty="0"/>
              <a:t>– faithful and universal features describing an </a:t>
            </a:r>
            <a:r>
              <a:rPr lang="en-GB" baseline="0" dirty="0" err="1"/>
              <a:t>unparameterised</a:t>
            </a:r>
            <a:r>
              <a:rPr lang="en-GB" baseline="0" dirty="0"/>
              <a:t> stream</a:t>
            </a:r>
            <a:endParaRPr lang="en-GB" dirty="0"/>
          </a:p>
        </p:txBody>
      </p:sp>
    </p:spTree>
    <p:extLst>
      <p:ext uri="{BB962C8B-B14F-4D97-AF65-F5344CB8AC3E}">
        <p14:creationId xmlns:p14="http://schemas.microsoft.com/office/powerpoint/2010/main" val="1280768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A63E80D-350D-4AD7-BCFE-AA6A3BEF0185}"/>
              </a:ext>
            </a:extLst>
          </p:cNvPr>
          <p:cNvSpPr>
            <a:spLocks noGrp="1"/>
          </p:cNvSpPr>
          <p:nvPr>
            <p:ph idx="1"/>
          </p:nvPr>
        </p:nvSpPr>
        <p:spPr>
          <a:xfrm>
            <a:off x="575734" y="1892830"/>
            <a:ext cx="11040533" cy="4059237"/>
          </a:xfrm>
        </p:spPr>
        <p:txBody>
          <a:bodyPr/>
          <a:lstStyle/>
          <a:p>
            <a:r>
              <a:rPr lang="en-GB" b="0" dirty="0"/>
              <a:t>Fundamental tool in Rough path theory; foundational mathematics redefining how one talks about paths; extends calculus of Newton and Ito to broad new ranges of complex interacting systems. An under-pinning contribution to </a:t>
            </a:r>
            <a:r>
              <a:rPr lang="en-GB" dirty="0"/>
              <a:t>F</a:t>
            </a:r>
            <a:r>
              <a:rPr lang="en-GB" b="0" dirty="0"/>
              <a:t>ields medal winning mathematical work of Hairer.</a:t>
            </a:r>
          </a:p>
          <a:p>
            <a:endParaRPr lang="en-GB" b="0" dirty="0"/>
          </a:p>
          <a:p>
            <a:r>
              <a:rPr lang="en-GB" dirty="0"/>
              <a:t>Crucially for data applications, it </a:t>
            </a:r>
            <a:r>
              <a:rPr lang="en-GB" b="0" dirty="0"/>
              <a:t>removes parametrisation and can reduce the dimensionality of streamed data quite dramatically.</a:t>
            </a:r>
            <a:r>
              <a:rPr lang="en-GB" dirty="0"/>
              <a:t> </a:t>
            </a:r>
          </a:p>
          <a:p>
            <a:endParaRPr lang="en-GB" dirty="0"/>
          </a:p>
          <a:p>
            <a:r>
              <a:rPr lang="en-GB" dirty="0"/>
              <a:t>There is a world wide (</a:t>
            </a:r>
            <a:r>
              <a:rPr lang="en-GB" dirty="0" err="1"/>
              <a:t>PyPy</a:t>
            </a:r>
            <a:r>
              <a:rPr lang="en-GB" dirty="0"/>
              <a:t>) availability of a Python package “</a:t>
            </a:r>
            <a:r>
              <a:rPr lang="en-GB" dirty="0" err="1"/>
              <a:t>esig</a:t>
            </a:r>
            <a:r>
              <a:rPr lang="en-GB" dirty="0"/>
              <a:t>”. </a:t>
            </a:r>
            <a:endParaRPr lang="en-GB" b="0" dirty="0"/>
          </a:p>
        </p:txBody>
      </p:sp>
      <p:sp>
        <p:nvSpPr>
          <p:cNvPr id="3" name="Slide Number Placeholder 2">
            <a:extLst>
              <a:ext uri="{FF2B5EF4-FFF2-40B4-BE49-F238E27FC236}">
                <a16:creationId xmlns:a16="http://schemas.microsoft.com/office/drawing/2014/main" id="{D3825D29-7CEB-488C-A13D-5B405C76EA51}"/>
              </a:ext>
            </a:extLst>
          </p:cNvPr>
          <p:cNvSpPr>
            <a:spLocks noGrp="1"/>
          </p:cNvSpPr>
          <p:nvPr>
            <p:ph type="sldNum" sz="quarter" idx="11"/>
          </p:nvPr>
        </p:nvSpPr>
        <p:spPr/>
        <p:txBody>
          <a:bodyPr/>
          <a:lstStyle/>
          <a:p>
            <a:fld id="{1CF68D63-7236-423D-B7E2-D0396A6467F4}" type="slidenum">
              <a:rPr lang="en-GB" altLang="en-US" smtClean="0"/>
              <a:pPr/>
              <a:t>15</a:t>
            </a:fld>
            <a:endParaRPr lang="en-GB" altLang="en-US"/>
          </a:p>
        </p:txBody>
      </p:sp>
      <p:sp>
        <p:nvSpPr>
          <p:cNvPr id="2" name="Title 1">
            <a:extLst>
              <a:ext uri="{FF2B5EF4-FFF2-40B4-BE49-F238E27FC236}">
                <a16:creationId xmlns:a16="http://schemas.microsoft.com/office/drawing/2014/main" id="{C3B2C08A-87CA-42EA-B91A-9B9AEDD45BF1}"/>
              </a:ext>
            </a:extLst>
          </p:cNvPr>
          <p:cNvSpPr>
            <a:spLocks noGrp="1"/>
          </p:cNvSpPr>
          <p:nvPr>
            <p:ph type="title"/>
          </p:nvPr>
        </p:nvSpPr>
        <p:spPr>
          <a:xfrm>
            <a:off x="575733" y="452669"/>
            <a:ext cx="11040000" cy="1248139"/>
          </a:xfrm>
        </p:spPr>
        <p:txBody>
          <a:bodyPr>
            <a:normAutofit fontScale="90000"/>
          </a:bodyPr>
          <a:lstStyle/>
          <a:p>
            <a:r>
              <a:rPr lang="en-GB" dirty="0"/>
              <a:t>The signature – faithful and universal features describing an unparameterized stream</a:t>
            </a:r>
          </a:p>
        </p:txBody>
      </p:sp>
    </p:spTree>
    <p:extLst>
      <p:ext uri="{BB962C8B-B14F-4D97-AF65-F5344CB8AC3E}">
        <p14:creationId xmlns:p14="http://schemas.microsoft.com/office/powerpoint/2010/main" val="4121809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E35500-CC95-4165-8037-52F4DB061D0B}"/>
              </a:ext>
            </a:extLst>
          </p:cNvPr>
          <p:cNvSpPr>
            <a:spLocks noGrp="1"/>
          </p:cNvSpPr>
          <p:nvPr>
            <p:ph type="title"/>
          </p:nvPr>
        </p:nvSpPr>
        <p:spPr/>
        <p:txBody>
          <a:bodyPr/>
          <a:lstStyle/>
          <a:p>
            <a:endParaRPr lang="en-GB"/>
          </a:p>
        </p:txBody>
      </p:sp>
      <p:sp>
        <p:nvSpPr>
          <p:cNvPr id="4" name="Slide Number Placeholder 3">
            <a:extLst>
              <a:ext uri="{FF2B5EF4-FFF2-40B4-BE49-F238E27FC236}">
                <a16:creationId xmlns:a16="http://schemas.microsoft.com/office/drawing/2014/main" id="{CED04FEB-C339-4DBF-98D3-B3ED0828F7CB}"/>
              </a:ext>
            </a:extLst>
          </p:cNvPr>
          <p:cNvSpPr>
            <a:spLocks noGrp="1"/>
          </p:cNvSpPr>
          <p:nvPr>
            <p:ph type="sldNum" sz="quarter" idx="16"/>
          </p:nvPr>
        </p:nvSpPr>
        <p:spPr/>
        <p:txBody>
          <a:bodyPr/>
          <a:lstStyle/>
          <a:p>
            <a:pPr>
              <a:defRPr/>
            </a:pPr>
            <a:fld id="{B578FBAC-47EC-49AB-B823-5197C67F0760}" type="slidenum">
              <a:rPr lang="en-GB" altLang="en-US" smtClean="0"/>
              <a:pPr>
                <a:defRPr/>
              </a:pPr>
              <a:t>16</a:t>
            </a:fld>
            <a:endParaRPr lang="en-GB" altLang="en-US"/>
          </a:p>
        </p:txBody>
      </p:sp>
      <p:pic>
        <p:nvPicPr>
          <p:cNvPr id="10" name="Picture 9">
            <a:extLst>
              <a:ext uri="{FF2B5EF4-FFF2-40B4-BE49-F238E27FC236}">
                <a16:creationId xmlns:a16="http://schemas.microsoft.com/office/drawing/2014/main" id="{63A72F18-0639-4873-B8F0-172DD97D848F}"/>
              </a:ext>
            </a:extLst>
          </p:cNvPr>
          <p:cNvPicPr>
            <a:picLocks noChangeAspect="1"/>
          </p:cNvPicPr>
          <p:nvPr/>
        </p:nvPicPr>
        <p:blipFill rotWithShape="1">
          <a:blip r:embed="rId3"/>
          <a:srcRect l="-10574" r="25394"/>
          <a:stretch/>
        </p:blipFill>
        <p:spPr>
          <a:xfrm>
            <a:off x="4708848" y="644690"/>
            <a:ext cx="6187752" cy="6032500"/>
          </a:xfrm>
          <a:prstGeom prst="rect">
            <a:avLst/>
          </a:prstGeom>
        </p:spPr>
      </p:pic>
      <p:pic>
        <p:nvPicPr>
          <p:cNvPr id="11" name="Picture 10">
            <a:extLst>
              <a:ext uri="{FF2B5EF4-FFF2-40B4-BE49-F238E27FC236}">
                <a16:creationId xmlns:a16="http://schemas.microsoft.com/office/drawing/2014/main" id="{13B489F2-56F0-4981-B348-124792FE2A0E}"/>
              </a:ext>
            </a:extLst>
          </p:cNvPr>
          <p:cNvPicPr>
            <a:picLocks noChangeAspect="1"/>
          </p:cNvPicPr>
          <p:nvPr/>
        </p:nvPicPr>
        <p:blipFill rotWithShape="1">
          <a:blip r:embed="rId4"/>
          <a:srcRect r="25335"/>
          <a:stretch/>
        </p:blipFill>
        <p:spPr>
          <a:xfrm>
            <a:off x="0" y="644690"/>
            <a:ext cx="5423925" cy="6032500"/>
          </a:xfrm>
          <a:prstGeom prst="rect">
            <a:avLst/>
          </a:prstGeom>
        </p:spPr>
      </p:pic>
    </p:spTree>
    <p:extLst>
      <p:ext uri="{BB962C8B-B14F-4D97-AF65-F5344CB8AC3E}">
        <p14:creationId xmlns:p14="http://schemas.microsoft.com/office/powerpoint/2010/main" val="2230123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Rough paths: streamed data</a:t>
            </a:r>
          </a:p>
        </p:txBody>
      </p:sp>
      <p:sp>
        <p:nvSpPr>
          <p:cNvPr id="3" name="Slide Number Placeholder 2"/>
          <p:cNvSpPr>
            <a:spLocks noGrp="1"/>
          </p:cNvSpPr>
          <p:nvPr>
            <p:ph type="sldNum" sz="quarter" idx="16"/>
          </p:nvPr>
        </p:nvSpPr>
        <p:spPr/>
        <p:txBody>
          <a:bodyPr/>
          <a:lstStyle/>
          <a:p>
            <a:fld id="{1CF68D63-7236-423D-B7E2-D0396A6467F4}" type="slidenum">
              <a:rPr lang="en-GB" altLang="en-US" smtClean="0"/>
              <a:pPr/>
              <a:t>17</a:t>
            </a:fld>
            <a:endParaRPr lang="en-GB" altLang="en-US"/>
          </a:p>
        </p:txBody>
      </p:sp>
      <p:pic>
        <p:nvPicPr>
          <p:cNvPr id="8" name="Picture 7">
            <a:extLst>
              <a:ext uri="{FF2B5EF4-FFF2-40B4-BE49-F238E27FC236}">
                <a16:creationId xmlns:a16="http://schemas.microsoft.com/office/drawing/2014/main" id="{6A2479C1-7D74-4459-BEF4-FF6C56A51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072" y="1223103"/>
            <a:ext cx="7255893" cy="5030347"/>
          </a:xfrm>
          <a:prstGeom prst="rect">
            <a:avLst/>
          </a:prstGeom>
        </p:spPr>
      </p:pic>
      <p:sp>
        <p:nvSpPr>
          <p:cNvPr id="12" name="Text Placeholder 3">
            <a:extLst>
              <a:ext uri="{FF2B5EF4-FFF2-40B4-BE49-F238E27FC236}">
                <a16:creationId xmlns:a16="http://schemas.microsoft.com/office/drawing/2014/main" id="{1850A6FA-590D-48AA-A1FF-9746A6DA31A7}"/>
              </a:ext>
            </a:extLst>
          </p:cNvPr>
          <p:cNvSpPr txBox="1">
            <a:spLocks/>
          </p:cNvSpPr>
          <p:nvPr/>
        </p:nvSpPr>
        <p:spPr>
          <a:xfrm>
            <a:off x="0" y="1797414"/>
            <a:ext cx="4559829" cy="4499671"/>
          </a:xfrm>
          <a:prstGeom prst="rect">
            <a:avLst/>
          </a:prstGeom>
        </p:spPr>
        <p:txBody>
          <a:bodyPr vert="horz" lIns="0" tIns="0" rIns="0" bIns="0" rtlCol="0" anchor="t" anchorCtr="0">
            <a:noAutofit/>
          </a:bodyPr>
          <a:lstStyle>
            <a:lvl1pPr algn="l" rtl="0" eaLnBrk="0" fontAlgn="base" hangingPunct="0">
              <a:spcBef>
                <a:spcPct val="0"/>
              </a:spcBef>
              <a:spcAft>
                <a:spcPct val="0"/>
              </a:spcAft>
              <a:buFont typeface="Arial" panose="020B0604020202020204" pitchFamily="34" charset="0"/>
              <a:defRPr sz="2100" b="1" kern="1200">
                <a:solidFill>
                  <a:schemeClr val="tx1"/>
                </a:solidFill>
                <a:latin typeface="+mn-lt"/>
                <a:ea typeface="+mn-ea"/>
                <a:cs typeface="+mn-cs"/>
              </a:defRPr>
            </a:lvl1pPr>
            <a:lvl2pPr algn="l" rtl="0" eaLnBrk="0" fontAlgn="base" hangingPunct="0">
              <a:spcBef>
                <a:spcPct val="0"/>
              </a:spcBef>
              <a:spcAft>
                <a:spcPct val="0"/>
              </a:spcAft>
              <a:buFont typeface="Arial" panose="020B0604020202020204" pitchFamily="34" charset="0"/>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3"/>
            <a:r>
              <a:rPr lang="en-GB" sz="2800" dirty="0"/>
              <a:t>Fourier Series</a:t>
            </a:r>
          </a:p>
          <a:p>
            <a:pPr lvl="3"/>
            <a:r>
              <a:rPr lang="en-GB" sz="2800" dirty="0"/>
              <a:t>Intrinsically unstable</a:t>
            </a:r>
          </a:p>
          <a:p>
            <a:pPr lvl="4"/>
            <a:r>
              <a:rPr lang="en-GB" sz="2800" dirty="0"/>
              <a:t>Cameron Clark</a:t>
            </a:r>
          </a:p>
          <a:p>
            <a:pPr lvl="4"/>
            <a:r>
              <a:rPr lang="en-GB" sz="2800" dirty="0"/>
              <a:t>Dickinson</a:t>
            </a:r>
          </a:p>
          <a:p>
            <a:pPr lvl="3"/>
            <a:r>
              <a:rPr lang="en-GB" sz="2800" dirty="0"/>
              <a:t>n-dimensional linear summaries predict effects O(1/n^1/2)</a:t>
            </a:r>
          </a:p>
          <a:p>
            <a:pPr lvl="3"/>
            <a:r>
              <a:rPr lang="en-GB" sz="2800" dirty="0"/>
              <a:t>signatures O(1/(n/2)!)</a:t>
            </a:r>
          </a:p>
          <a:p>
            <a:pPr lvl="3"/>
            <a:endParaRPr lang="en-GB" sz="2800" dirty="0"/>
          </a:p>
          <a:p>
            <a:pPr lvl="3"/>
            <a:endParaRPr lang="en-GB" sz="2800" dirty="0"/>
          </a:p>
          <a:p>
            <a:pPr lvl="3"/>
            <a:endParaRPr lang="en-GB" sz="2800" dirty="0"/>
          </a:p>
          <a:p>
            <a:pPr lvl="3"/>
            <a:endParaRPr lang="en-GB" sz="2800" dirty="0"/>
          </a:p>
          <a:p>
            <a:pPr lvl="3"/>
            <a:endParaRPr lang="en-GB" sz="2800" dirty="0"/>
          </a:p>
          <a:p>
            <a:pPr marL="0" lvl="1"/>
            <a:endParaRPr lang="en-GB" sz="2800" dirty="0"/>
          </a:p>
        </p:txBody>
      </p:sp>
    </p:spTree>
    <p:extLst>
      <p:ext uri="{BB962C8B-B14F-4D97-AF65-F5344CB8AC3E}">
        <p14:creationId xmlns:p14="http://schemas.microsoft.com/office/powerpoint/2010/main" val="4268532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5717944-7137-4047-96E5-51E7A6A9C788}"/>
              </a:ext>
            </a:extLst>
          </p:cNvPr>
          <p:cNvSpPr/>
          <p:nvPr/>
        </p:nvSpPr>
        <p:spPr>
          <a:xfrm>
            <a:off x="8976489" y="1268669"/>
            <a:ext cx="3215511" cy="3477875"/>
          </a:xfrm>
          <a:prstGeom prst="rect">
            <a:avLst/>
          </a:prstGeom>
        </p:spPr>
        <p:txBody>
          <a:bodyPr wrap="square">
            <a:spAutoFit/>
          </a:bodyPr>
          <a:lstStyle/>
          <a:p>
            <a:pPr lvl="0"/>
            <a:r>
              <a:rPr lang="en-US" altLang="zh-CN" sz="2000" dirty="0"/>
              <a:t>Z. </a:t>
            </a:r>
            <a:r>
              <a:rPr lang="en-US" altLang="zh-CN" sz="2000" dirty="0" err="1"/>
              <a:t>Xie</a:t>
            </a:r>
            <a:r>
              <a:rPr lang="en-US" altLang="zh-CN" sz="2000" dirty="0"/>
              <a:t>, Z. Sun, L. Jin, H. Ni, and T. Lyons, “Learning spatial-semantic context with fully convolutional recurrent network for online handwritten Chinese text recognition,” IEEE transactions on pattern analysis and machine intelligence (IEEE TPAMI), 2017.</a:t>
            </a:r>
            <a:endParaRPr lang="zh-CN" altLang="zh-CN" sz="2000" dirty="0"/>
          </a:p>
        </p:txBody>
      </p:sp>
      <p:pic>
        <p:nvPicPr>
          <p:cNvPr id="9" name="图片 8">
            <a:extLst>
              <a:ext uri="{FF2B5EF4-FFF2-40B4-BE49-F238E27FC236}">
                <a16:creationId xmlns:a16="http://schemas.microsoft.com/office/drawing/2014/main" id="{B51CF027-BA63-4B82-B650-ED6FF6AA5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933" y="1350665"/>
            <a:ext cx="8545119" cy="4058216"/>
          </a:xfrm>
          <a:prstGeom prst="rect">
            <a:avLst/>
          </a:prstGeom>
        </p:spPr>
      </p:pic>
      <p:sp>
        <p:nvSpPr>
          <p:cNvPr id="2" name="Title 1">
            <a:extLst>
              <a:ext uri="{FF2B5EF4-FFF2-40B4-BE49-F238E27FC236}">
                <a16:creationId xmlns:a16="http://schemas.microsoft.com/office/drawing/2014/main" id="{B04E97C3-89E3-46E4-829E-542AB8E989FA}"/>
              </a:ext>
            </a:extLst>
          </p:cNvPr>
          <p:cNvSpPr>
            <a:spLocks noGrp="1"/>
          </p:cNvSpPr>
          <p:nvPr>
            <p:ph type="title"/>
          </p:nvPr>
        </p:nvSpPr>
        <p:spPr/>
        <p:txBody>
          <a:bodyPr>
            <a:normAutofit/>
          </a:bodyPr>
          <a:lstStyle/>
          <a:p>
            <a:r>
              <a:rPr lang="en-US" dirty="0"/>
              <a:t>Handwriting </a:t>
            </a:r>
            <a:r>
              <a:rPr lang="en-US" dirty="0" err="1"/>
              <a:t>Textline</a:t>
            </a:r>
            <a:r>
              <a:rPr lang="en-US" dirty="0"/>
              <a:t> Recognition</a:t>
            </a:r>
            <a:endParaRPr lang="en-GB" dirty="0"/>
          </a:p>
        </p:txBody>
      </p:sp>
    </p:spTree>
    <p:extLst>
      <p:ext uri="{BB962C8B-B14F-4D97-AF65-F5344CB8AC3E}">
        <p14:creationId xmlns:p14="http://schemas.microsoft.com/office/powerpoint/2010/main" val="300501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SCUT </a:t>
            </a:r>
            <a:r>
              <a:rPr lang="en-GB" dirty="0" err="1"/>
              <a:t>gPen</a:t>
            </a:r>
            <a:r>
              <a:rPr lang="en-GB" dirty="0"/>
              <a:t>, </a:t>
            </a:r>
            <a:r>
              <a:rPr lang="en-GB" dirty="0" err="1"/>
              <a:t>Sogou</a:t>
            </a:r>
            <a:r>
              <a:rPr lang="en-GB" dirty="0"/>
              <a:t> IME</a:t>
            </a:r>
          </a:p>
        </p:txBody>
      </p:sp>
      <p:sp>
        <p:nvSpPr>
          <p:cNvPr id="3" name="Slide Number Placeholder 2"/>
          <p:cNvSpPr>
            <a:spLocks noGrp="1"/>
          </p:cNvSpPr>
          <p:nvPr>
            <p:ph type="sldNum" sz="quarter" idx="16"/>
          </p:nvPr>
        </p:nvSpPr>
        <p:spPr/>
        <p:txBody>
          <a:bodyPr/>
          <a:lstStyle/>
          <a:p>
            <a:fld id="{1CF68D63-7236-423D-B7E2-D0396A6467F4}" type="slidenum">
              <a:rPr lang="en-GB" altLang="en-US" smtClean="0"/>
              <a:pPr/>
              <a:t>19</a:t>
            </a:fld>
            <a:endParaRPr lang="en-GB" altLang="en-US"/>
          </a:p>
        </p:txBody>
      </p:sp>
      <p:sp>
        <p:nvSpPr>
          <p:cNvPr id="4" name="Text Placeholder 3"/>
          <p:cNvSpPr>
            <a:spLocks noGrp="1"/>
          </p:cNvSpPr>
          <p:nvPr>
            <p:ph sz="half" idx="4294967295"/>
          </p:nvPr>
        </p:nvSpPr>
        <p:spPr>
          <a:xfrm>
            <a:off x="67676" y="1268670"/>
            <a:ext cx="8263952" cy="5424693"/>
          </a:xfrm>
        </p:spPr>
        <p:txBody>
          <a:bodyPr/>
          <a:lstStyle/>
          <a:p>
            <a:pPr lvl="3"/>
            <a:r>
              <a:rPr lang="en-GB" sz="2400" dirty="0">
                <a:hlinkClick r:id="rId5"/>
              </a:rPr>
              <a:t>https://itunes.apple.com/cn/app/scut-gpen-shou-xie-shu-ru-fa/id957809824?l=en&amp;mt=8</a:t>
            </a:r>
            <a:endParaRPr lang="en-GB" sz="2400" dirty="0"/>
          </a:p>
          <a:p>
            <a:pPr lvl="3"/>
            <a:endParaRPr lang="en-GB" sz="2400" dirty="0"/>
          </a:p>
          <a:p>
            <a:pPr lvl="3"/>
            <a:r>
              <a:rPr lang="en-GB" sz="2400" dirty="0" err="1"/>
              <a:t>Sogou</a:t>
            </a:r>
            <a:r>
              <a:rPr lang="en-GB" sz="2400" dirty="0"/>
              <a:t> IME, </a:t>
            </a:r>
            <a:r>
              <a:rPr lang="en-GB" sz="2400" dirty="0">
                <a:hlinkClick r:id="rId6"/>
              </a:rPr>
              <a:t>https://itunes.apple.com/cn/app/id917670924</a:t>
            </a:r>
            <a:endParaRPr lang="en-GB" sz="2400" dirty="0"/>
          </a:p>
          <a:p>
            <a:pPr lvl="3"/>
            <a:endParaRPr lang="en-GB" sz="2400" dirty="0">
              <a:hlinkClick r:id="" action="ppaction://noaction"/>
            </a:endParaRPr>
          </a:p>
          <a:p>
            <a:pPr lvl="3"/>
            <a:r>
              <a:rPr lang="en-GB" sz="2400" dirty="0">
                <a:hlinkClick r:id="" action="ppaction://noaction"/>
              </a:rPr>
              <a:t>https://play.google.com/store/apps/details?id=net.hciilab.scutgPen.IME&amp;hl=en</a:t>
            </a:r>
            <a:r>
              <a:rPr lang="en-GB" sz="2400" dirty="0"/>
              <a:t>    1-5 million downloads</a:t>
            </a:r>
          </a:p>
          <a:p>
            <a:pPr lvl="3"/>
            <a:endParaRPr lang="en-GB" sz="2400" dirty="0"/>
          </a:p>
          <a:p>
            <a:pPr lvl="3"/>
            <a:r>
              <a:rPr lang="en-GB" sz="2400" dirty="0" err="1"/>
              <a:t>Sogou</a:t>
            </a:r>
            <a:r>
              <a:rPr lang="en-GB" sz="2400" dirty="0"/>
              <a:t> IME: </a:t>
            </a:r>
            <a:r>
              <a:rPr lang="en-GB" sz="2400" dirty="0">
                <a:hlinkClick r:id="rId7"/>
              </a:rPr>
              <a:t>https://play.google.com/store/apps/details?id=com.sohu.inputmethod.sogou</a:t>
            </a:r>
            <a:r>
              <a:rPr lang="en-GB" sz="2400" dirty="0"/>
              <a:t>   10-50 million downloads</a:t>
            </a:r>
          </a:p>
          <a:p>
            <a:pPr marL="817013" lvl="3" indent="0">
              <a:buNone/>
            </a:pPr>
            <a:endParaRPr lang="en-GB" dirty="0"/>
          </a:p>
          <a:p>
            <a:pPr lvl="3"/>
            <a:endParaRPr lang="en-GB" dirty="0"/>
          </a:p>
          <a:p>
            <a:pPr lvl="3"/>
            <a:endParaRPr lang="en-GB" dirty="0"/>
          </a:p>
          <a:p>
            <a:pPr lvl="3"/>
            <a:endParaRPr lang="en-GB" dirty="0"/>
          </a:p>
          <a:p>
            <a:pPr lvl="2"/>
            <a:endParaRPr lang="en-GB" dirty="0"/>
          </a:p>
          <a:p>
            <a:pPr lvl="1"/>
            <a:endParaRPr lang="en-GB" dirty="0"/>
          </a:p>
        </p:txBody>
      </p:sp>
      <p:pic>
        <p:nvPicPr>
          <p:cNvPr id="5" name="scut_android_">
            <a:hlinkClick r:id="" action="ppaction://media"/>
            <a:extLst>
              <a:ext uri="{FF2B5EF4-FFF2-40B4-BE49-F238E27FC236}">
                <a16:creationId xmlns:a16="http://schemas.microsoft.com/office/drawing/2014/main" id="{36F09B10-3FEB-48B8-9517-06404E024C2B}"/>
              </a:ext>
            </a:extLst>
          </p:cNvPr>
          <p:cNvPicPr>
            <a:picLocks noChangeAspect="1"/>
          </p:cNvPicPr>
          <p:nvPr>
            <a:videoFile r:link="rId1"/>
            <p:extLst>
              <p:ext uri="{DAA4B4D4-6D71-4841-9C94-3DE7FCFB9230}">
                <p14:media xmlns:p14="http://schemas.microsoft.com/office/powerpoint/2010/main" r:embed="rId2">
                  <p14:trim st="27347" end="33302.377"/>
                </p14:media>
              </p:ext>
            </p:extLst>
          </p:nvPr>
        </p:nvPicPr>
        <p:blipFill>
          <a:blip r:embed="rId8"/>
          <a:stretch>
            <a:fillRect/>
          </a:stretch>
        </p:blipFill>
        <p:spPr>
          <a:xfrm>
            <a:off x="8331629" y="0"/>
            <a:ext cx="3858684" cy="6858000"/>
          </a:xfrm>
          <a:prstGeom prst="rect">
            <a:avLst/>
          </a:prstGeom>
        </p:spPr>
      </p:pic>
    </p:spTree>
    <p:extLst>
      <p:ext uri="{BB962C8B-B14F-4D97-AF65-F5344CB8AC3E}">
        <p14:creationId xmlns:p14="http://schemas.microsoft.com/office/powerpoint/2010/main" val="2201646259"/>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 1DONNIE_DARKO_wave_u_nm_np1_fr_goo_9_rgb">
            <a:hlinkClick r:id="" action="ppaction://media"/>
            <a:extLst>
              <a:ext uri="{FF2B5EF4-FFF2-40B4-BE49-F238E27FC236}">
                <a16:creationId xmlns:a16="http://schemas.microsoft.com/office/drawing/2014/main" id="{DFC6B178-6194-9B40-8835-58E3A5A48AED}"/>
              </a:ext>
            </a:extLst>
          </p:cNvPr>
          <p:cNvPicPr>
            <a:picLocks noChangeAspect="1"/>
          </p:cNvPicPr>
          <p:nvPr>
            <a:videoFile r:link="rId2"/>
            <p:extLst>
              <p:ext uri="{DAA4B4D4-6D71-4841-9C94-3DE7FCFB9230}">
                <p14:media xmlns:p14="http://schemas.microsoft.com/office/powerpoint/2010/main" r:embed="rId1"/>
              </p:ext>
            </p:extLst>
          </p:nvPr>
        </p:nvPicPr>
        <p:blipFill>
          <a:blip r:embed="rId25"/>
          <a:stretch>
            <a:fillRect/>
          </a:stretch>
        </p:blipFill>
        <p:spPr>
          <a:xfrm>
            <a:off x="10209793" y="1224871"/>
            <a:ext cx="2742139" cy="2069539"/>
          </a:xfrm>
          <a:prstGeom prst="rect">
            <a:avLst/>
          </a:prstGeom>
        </p:spPr>
      </p:pic>
      <p:pic>
        <p:nvPicPr>
          <p:cNvPr id="21" name=" 1Girl_does_12_pull-ups_pullup_u_cm_np1_ba_med_0_rgb">
            <a:hlinkClick r:id="" action="ppaction://media"/>
            <a:extLst>
              <a:ext uri="{FF2B5EF4-FFF2-40B4-BE49-F238E27FC236}">
                <a16:creationId xmlns:a16="http://schemas.microsoft.com/office/drawing/2014/main" id="{870379F2-F83B-BE40-B56F-56CCB86A8805}"/>
              </a:ext>
            </a:extLst>
          </p:cNvPr>
          <p:cNvPicPr>
            <a:picLocks noChangeAspect="1"/>
          </p:cNvPicPr>
          <p:nvPr>
            <a:videoFile r:link="rId4"/>
            <p:extLst>
              <p:ext uri="{DAA4B4D4-6D71-4841-9C94-3DE7FCFB9230}">
                <p14:media xmlns:p14="http://schemas.microsoft.com/office/powerpoint/2010/main" r:embed="rId3"/>
              </p:ext>
            </p:extLst>
          </p:nvPr>
        </p:nvPicPr>
        <p:blipFill>
          <a:blip r:embed="rId26"/>
          <a:stretch>
            <a:fillRect/>
          </a:stretch>
        </p:blipFill>
        <p:spPr>
          <a:xfrm>
            <a:off x="10540960" y="3294409"/>
            <a:ext cx="2759384" cy="2069539"/>
          </a:xfrm>
          <a:prstGeom prst="rect">
            <a:avLst/>
          </a:prstGeom>
        </p:spPr>
      </p:pic>
      <p:pic>
        <p:nvPicPr>
          <p:cNvPr id="20" name=" 1Faith_Rewarded_catch_f_cm_np1_fr_med_10_rgb">
            <a:hlinkClick r:id="" action="ppaction://media"/>
            <a:extLst>
              <a:ext uri="{FF2B5EF4-FFF2-40B4-BE49-F238E27FC236}">
                <a16:creationId xmlns:a16="http://schemas.microsoft.com/office/drawing/2014/main" id="{CAFC4DE1-D6F1-2B41-A5E1-643ACE67D879}"/>
              </a:ext>
            </a:extLst>
          </p:cNvPr>
          <p:cNvPicPr>
            <a:picLocks noChangeAspect="1"/>
          </p:cNvPicPr>
          <p:nvPr>
            <a:videoFile r:link="rId6"/>
            <p:extLst>
              <p:ext uri="{DAA4B4D4-6D71-4841-9C94-3DE7FCFB9230}">
                <p14:media xmlns:p14="http://schemas.microsoft.com/office/powerpoint/2010/main" r:embed="rId5"/>
              </p:ext>
            </p:extLst>
          </p:nvPr>
        </p:nvPicPr>
        <p:blipFill>
          <a:blip r:embed="rId27"/>
          <a:stretch>
            <a:fillRect/>
          </a:stretch>
        </p:blipFill>
        <p:spPr>
          <a:xfrm>
            <a:off x="-1923414" y="3203343"/>
            <a:ext cx="2885524" cy="2159607"/>
          </a:xfrm>
          <a:prstGeom prst="rect">
            <a:avLst/>
          </a:prstGeom>
        </p:spPr>
      </p:pic>
      <p:sp>
        <p:nvSpPr>
          <p:cNvPr id="9" name="Title 8">
            <a:extLst>
              <a:ext uri="{FF2B5EF4-FFF2-40B4-BE49-F238E27FC236}">
                <a16:creationId xmlns:a16="http://schemas.microsoft.com/office/drawing/2014/main" id="{B82FEF9A-8D72-4B5D-B916-B09CBE772116}"/>
              </a:ext>
            </a:extLst>
          </p:cNvPr>
          <p:cNvSpPr>
            <a:spLocks noGrp="1"/>
          </p:cNvSpPr>
          <p:nvPr>
            <p:ph type="title"/>
          </p:nvPr>
        </p:nvSpPr>
        <p:spPr/>
        <p:txBody>
          <a:bodyPr/>
          <a:lstStyle/>
          <a:p>
            <a:r>
              <a:rPr lang="en-GB" dirty="0"/>
              <a:t>Human Activity in Video</a:t>
            </a:r>
          </a:p>
        </p:txBody>
      </p:sp>
      <p:sp>
        <p:nvSpPr>
          <p:cNvPr id="3" name="Slide Number Placeholder 2"/>
          <p:cNvSpPr>
            <a:spLocks noGrp="1"/>
          </p:cNvSpPr>
          <p:nvPr>
            <p:ph type="sldNum" sz="quarter" idx="16"/>
          </p:nvPr>
        </p:nvSpPr>
        <p:spPr/>
        <p:txBody>
          <a:bodyPr/>
          <a:lstStyle/>
          <a:p>
            <a:pPr defTabSz="914377">
              <a:defRPr/>
            </a:pPr>
            <a:fld id="{4F9AC08D-23A9-440E-BCB9-AA1E9877CC38}" type="slidenum">
              <a:rPr lang="en-US" b="0">
                <a:solidFill>
                  <a:prstClr val="white">
                    <a:lumMod val="75000"/>
                  </a:prstClr>
                </a:solidFill>
              </a:rPr>
              <a:pPr defTabSz="914377">
                <a:defRPr/>
              </a:pPr>
              <a:t>2</a:t>
            </a:fld>
            <a:endParaRPr lang="en-US" b="0">
              <a:solidFill>
                <a:prstClr val="white">
                  <a:lumMod val="75000"/>
                </a:prstClr>
              </a:solidFill>
            </a:endParaRPr>
          </a:p>
        </p:txBody>
      </p:sp>
      <p:pic>
        <p:nvPicPr>
          <p:cNvPr id="2" name=" 1Crash_run_f_cm_np1_fr_med_17_rgb">
            <a:hlinkClick r:id="" action="ppaction://media"/>
            <a:extLst>
              <a:ext uri="{FF2B5EF4-FFF2-40B4-BE49-F238E27FC236}">
                <a16:creationId xmlns:a16="http://schemas.microsoft.com/office/drawing/2014/main" id="{7DEC9D2C-5FD7-4F4E-854E-3769727CB05F}"/>
              </a:ext>
            </a:extLst>
          </p:cNvPr>
          <p:cNvPicPr>
            <a:picLocks noChangeAspect="1"/>
          </p:cNvPicPr>
          <p:nvPr>
            <a:videoFile r:link="rId8"/>
            <p:extLst>
              <p:ext uri="{DAA4B4D4-6D71-4841-9C94-3DE7FCFB9230}">
                <p14:media xmlns:p14="http://schemas.microsoft.com/office/powerpoint/2010/main" r:embed="rId7"/>
              </p:ext>
            </p:extLst>
          </p:nvPr>
        </p:nvPicPr>
        <p:blipFill>
          <a:blip r:embed="rId28"/>
          <a:stretch>
            <a:fillRect/>
          </a:stretch>
        </p:blipFill>
        <p:spPr>
          <a:xfrm>
            <a:off x="-548088" y="1224871"/>
            <a:ext cx="2759384" cy="2069539"/>
          </a:xfrm>
          <a:prstGeom prst="rect">
            <a:avLst/>
          </a:prstGeom>
        </p:spPr>
      </p:pic>
      <p:pic>
        <p:nvPicPr>
          <p:cNvPr id="4" name=" 1Das_Wunder_von_Bern_(Deutschland_2002_2003)_kick_ball_f_cm_np1_fr_goo_2_rgb">
            <a:hlinkClick r:id="" action="ppaction://media"/>
            <a:extLst>
              <a:ext uri="{FF2B5EF4-FFF2-40B4-BE49-F238E27FC236}">
                <a16:creationId xmlns:a16="http://schemas.microsoft.com/office/drawing/2014/main" id="{BE3091B1-8DED-994B-9C00-3736D3EF0D05}"/>
              </a:ext>
            </a:extLst>
          </p:cNvPr>
          <p:cNvPicPr>
            <a:picLocks noChangeAspect="1"/>
          </p:cNvPicPr>
          <p:nvPr>
            <a:videoFile r:link="rId10"/>
            <p:extLst>
              <p:ext uri="{DAA4B4D4-6D71-4841-9C94-3DE7FCFB9230}">
                <p14:media xmlns:p14="http://schemas.microsoft.com/office/powerpoint/2010/main" r:embed="rId9"/>
              </p:ext>
            </p:extLst>
          </p:nvPr>
        </p:nvPicPr>
        <p:blipFill>
          <a:blip r:embed="rId29"/>
          <a:stretch>
            <a:fillRect/>
          </a:stretch>
        </p:blipFill>
        <p:spPr>
          <a:xfrm>
            <a:off x="1956925" y="1224871"/>
            <a:ext cx="2759384" cy="2069539"/>
          </a:xfrm>
          <a:prstGeom prst="rect">
            <a:avLst/>
          </a:prstGeom>
        </p:spPr>
      </p:pic>
      <p:pic>
        <p:nvPicPr>
          <p:cNvPr id="5" name=" 1Davis_Love_III__Beautiful_swing!_golf_f_cm_np1_ri_med_0_rgb">
            <a:hlinkClick r:id="" action="ppaction://media"/>
            <a:extLst>
              <a:ext uri="{FF2B5EF4-FFF2-40B4-BE49-F238E27FC236}">
                <a16:creationId xmlns:a16="http://schemas.microsoft.com/office/drawing/2014/main" id="{20F8EF2C-6157-454F-BEFC-DBF1B8764E7A}"/>
              </a:ext>
            </a:extLst>
          </p:cNvPr>
          <p:cNvPicPr>
            <a:picLocks noChangeAspect="1"/>
          </p:cNvPicPr>
          <p:nvPr>
            <a:videoFile r:link="rId12"/>
            <p:extLst>
              <p:ext uri="{DAA4B4D4-6D71-4841-9C94-3DE7FCFB9230}">
                <p14:media xmlns:p14="http://schemas.microsoft.com/office/powerpoint/2010/main" r:embed="rId11"/>
              </p:ext>
            </p:extLst>
          </p:nvPr>
        </p:nvPicPr>
        <p:blipFill>
          <a:blip r:embed="rId30"/>
          <a:stretch>
            <a:fillRect/>
          </a:stretch>
        </p:blipFill>
        <p:spPr>
          <a:xfrm>
            <a:off x="4716309" y="1224871"/>
            <a:ext cx="2759384" cy="2069539"/>
          </a:xfrm>
          <a:prstGeom prst="rect">
            <a:avLst/>
          </a:prstGeom>
        </p:spPr>
      </p:pic>
      <p:pic>
        <p:nvPicPr>
          <p:cNvPr id="6" name=" 1Documentario_Le_Parkour_Londrina_jump_f_cm_np1_ri_bad_5_rgb">
            <a:hlinkClick r:id="" action="ppaction://media"/>
            <a:extLst>
              <a:ext uri="{FF2B5EF4-FFF2-40B4-BE49-F238E27FC236}">
                <a16:creationId xmlns:a16="http://schemas.microsoft.com/office/drawing/2014/main" id="{F2B61FAD-BEC0-3547-8416-FEAEC10665D3}"/>
              </a:ext>
            </a:extLst>
          </p:cNvPr>
          <p:cNvPicPr>
            <a:picLocks noChangeAspect="1"/>
          </p:cNvPicPr>
          <p:nvPr>
            <a:videoFile r:link="rId14"/>
            <p:extLst>
              <p:ext uri="{DAA4B4D4-6D71-4841-9C94-3DE7FCFB9230}">
                <p14:media xmlns:p14="http://schemas.microsoft.com/office/powerpoint/2010/main" r:embed="rId13"/>
              </p:ext>
            </p:extLst>
          </p:nvPr>
        </p:nvPicPr>
        <p:blipFill>
          <a:blip r:embed="rId31"/>
          <a:stretch>
            <a:fillRect/>
          </a:stretch>
        </p:blipFill>
        <p:spPr>
          <a:xfrm>
            <a:off x="7475693" y="1224871"/>
            <a:ext cx="2759384" cy="2069539"/>
          </a:xfrm>
          <a:prstGeom prst="rect">
            <a:avLst/>
          </a:prstGeom>
        </p:spPr>
      </p:pic>
      <p:pic>
        <p:nvPicPr>
          <p:cNvPr id="16" name=" 1EasternPromises_sit_f_cm_np1_ri_med_3_rgb">
            <a:hlinkClick r:id="" action="ppaction://media"/>
            <a:extLst>
              <a:ext uri="{FF2B5EF4-FFF2-40B4-BE49-F238E27FC236}">
                <a16:creationId xmlns:a16="http://schemas.microsoft.com/office/drawing/2014/main" id="{BE75BA5D-CC1E-FC4D-856E-5B101F184B58}"/>
              </a:ext>
            </a:extLst>
          </p:cNvPr>
          <p:cNvPicPr>
            <a:picLocks noChangeAspect="1"/>
          </p:cNvPicPr>
          <p:nvPr>
            <a:videoFile r:link="rId16"/>
            <p:extLst>
              <p:ext uri="{DAA4B4D4-6D71-4841-9C94-3DE7FCFB9230}">
                <p14:media xmlns:p14="http://schemas.microsoft.com/office/powerpoint/2010/main" r:embed="rId15"/>
              </p:ext>
            </p:extLst>
          </p:nvPr>
        </p:nvPicPr>
        <p:blipFill>
          <a:blip r:embed="rId32"/>
          <a:stretch>
            <a:fillRect/>
          </a:stretch>
        </p:blipFill>
        <p:spPr>
          <a:xfrm>
            <a:off x="577233" y="3294409"/>
            <a:ext cx="2759384" cy="2069539"/>
          </a:xfrm>
          <a:prstGeom prst="rect">
            <a:avLst/>
          </a:prstGeom>
        </p:spPr>
      </p:pic>
      <p:pic>
        <p:nvPicPr>
          <p:cNvPr id="18" name=" 1Eurotrip_walk_f_nm_np1_fr_med_8_rgb">
            <a:hlinkClick r:id="" action="ppaction://media"/>
            <a:extLst>
              <a:ext uri="{FF2B5EF4-FFF2-40B4-BE49-F238E27FC236}">
                <a16:creationId xmlns:a16="http://schemas.microsoft.com/office/drawing/2014/main" id="{4496EB0D-5CA2-A749-883D-FCBB786DB4A3}"/>
              </a:ext>
            </a:extLst>
          </p:cNvPr>
          <p:cNvPicPr>
            <a:picLocks noChangeAspect="1"/>
          </p:cNvPicPr>
          <p:nvPr>
            <a:videoFile r:link="rId18"/>
            <p:extLst>
              <p:ext uri="{DAA4B4D4-6D71-4841-9C94-3DE7FCFB9230}">
                <p14:media xmlns:p14="http://schemas.microsoft.com/office/powerpoint/2010/main" r:embed="rId17"/>
              </p:ext>
            </p:extLst>
          </p:nvPr>
        </p:nvPicPr>
        <p:blipFill>
          <a:blip r:embed="rId33"/>
          <a:stretch>
            <a:fillRect/>
          </a:stretch>
        </p:blipFill>
        <p:spPr>
          <a:xfrm>
            <a:off x="6096001" y="3291523"/>
            <a:ext cx="2759384" cy="2069539"/>
          </a:xfrm>
          <a:prstGeom prst="rect">
            <a:avLst/>
          </a:prstGeom>
        </p:spPr>
      </p:pic>
      <p:pic>
        <p:nvPicPr>
          <p:cNvPr id="19" name=" 1EVOLUTION_stand_f_nm_np1_le_med_15_rgb">
            <a:hlinkClick r:id="" action="ppaction://media"/>
            <a:extLst>
              <a:ext uri="{FF2B5EF4-FFF2-40B4-BE49-F238E27FC236}">
                <a16:creationId xmlns:a16="http://schemas.microsoft.com/office/drawing/2014/main" id="{CD3E55A8-AD4E-014B-ACD1-53195D52D6AB}"/>
              </a:ext>
            </a:extLst>
          </p:cNvPr>
          <p:cNvPicPr>
            <a:picLocks noChangeAspect="1"/>
          </p:cNvPicPr>
          <p:nvPr>
            <a:videoFile r:link="rId20"/>
            <p:extLst>
              <p:ext uri="{DAA4B4D4-6D71-4841-9C94-3DE7FCFB9230}">
                <p14:media xmlns:p14="http://schemas.microsoft.com/office/powerpoint/2010/main" r:embed="rId19"/>
              </p:ext>
            </p:extLst>
          </p:nvPr>
        </p:nvPicPr>
        <p:blipFill>
          <a:blip r:embed="rId34"/>
          <a:stretch>
            <a:fillRect/>
          </a:stretch>
        </p:blipFill>
        <p:spPr>
          <a:xfrm>
            <a:off x="8855386" y="3294410"/>
            <a:ext cx="2759383" cy="2069537"/>
          </a:xfrm>
          <a:prstGeom prst="rect">
            <a:avLst/>
          </a:prstGeom>
        </p:spPr>
      </p:pic>
      <p:pic>
        <p:nvPicPr>
          <p:cNvPr id="7" name=" 1practicingmybaseballswing2009_swing_baseball_f_cm_np1_fr_med_2_rgb">
            <a:hlinkClick r:id="" action="ppaction://media"/>
            <a:extLst>
              <a:ext uri="{FF2B5EF4-FFF2-40B4-BE49-F238E27FC236}">
                <a16:creationId xmlns:a16="http://schemas.microsoft.com/office/drawing/2014/main" id="{ADCA7D9E-3D05-934A-A944-D215637319C2}"/>
              </a:ext>
            </a:extLst>
          </p:cNvPr>
          <p:cNvPicPr>
            <a:picLocks noChangeAspect="1"/>
          </p:cNvPicPr>
          <p:nvPr>
            <a:videoFile r:link="rId22"/>
            <p:extLst>
              <p:ext uri="{DAA4B4D4-6D71-4841-9C94-3DE7FCFB9230}">
                <p14:media xmlns:p14="http://schemas.microsoft.com/office/powerpoint/2010/main" r:embed="rId21"/>
              </p:ext>
            </p:extLst>
          </p:nvPr>
        </p:nvPicPr>
        <p:blipFill>
          <a:blip r:embed="rId35"/>
          <a:stretch>
            <a:fillRect/>
          </a:stretch>
        </p:blipFill>
        <p:spPr>
          <a:xfrm>
            <a:off x="3336616" y="3291524"/>
            <a:ext cx="2759384" cy="2069539"/>
          </a:xfrm>
          <a:prstGeom prst="rect">
            <a:avLst/>
          </a:prstGeom>
        </p:spPr>
      </p:pic>
      <p:sp>
        <p:nvSpPr>
          <p:cNvPr id="8" name="Rectangle 7">
            <a:extLst>
              <a:ext uri="{FF2B5EF4-FFF2-40B4-BE49-F238E27FC236}">
                <a16:creationId xmlns:a16="http://schemas.microsoft.com/office/drawing/2014/main" id="{69CE1742-696B-1341-8E8C-739B43055A62}"/>
              </a:ext>
            </a:extLst>
          </p:cNvPr>
          <p:cNvSpPr/>
          <p:nvPr/>
        </p:nvSpPr>
        <p:spPr>
          <a:xfrm>
            <a:off x="-349406" y="5272882"/>
            <a:ext cx="12890811" cy="964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副标题 2">
            <a:extLst>
              <a:ext uri="{FF2B5EF4-FFF2-40B4-BE49-F238E27FC236}">
                <a16:creationId xmlns:a16="http://schemas.microsoft.com/office/drawing/2014/main" id="{BE0B08D2-EBA6-4115-A001-A2CC2C53BC86}"/>
              </a:ext>
            </a:extLst>
          </p:cNvPr>
          <p:cNvSpPr txBox="1">
            <a:spLocks/>
          </p:cNvSpPr>
          <p:nvPr/>
        </p:nvSpPr>
        <p:spPr>
          <a:xfrm>
            <a:off x="96285" y="5624254"/>
            <a:ext cx="12099495" cy="701431"/>
          </a:xfrm>
          <a:prstGeom prst="rect">
            <a:avLst/>
          </a:prstGeom>
        </p:spPr>
        <p:txBody>
          <a:bodyPr vert="horz" lIns="121920" tIns="60960" rIns="121920" bIns="6096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733" dirty="0" err="1"/>
              <a:t>Jhuang</a:t>
            </a:r>
            <a:r>
              <a:rPr lang="en-GB" sz="3733" dirty="0"/>
              <a:t>, H., Gall, J., </a:t>
            </a:r>
            <a:r>
              <a:rPr lang="en-GB" sz="3733" dirty="0" err="1"/>
              <a:t>Zuffi</a:t>
            </a:r>
            <a:r>
              <a:rPr lang="en-GB" sz="3733" dirty="0"/>
              <a:t>, S., Schmid, C. and Black, M.J., 2013. Towards understanding action recognition. In </a:t>
            </a:r>
            <a:r>
              <a:rPr lang="en-GB" sz="3733" i="1" dirty="0"/>
              <a:t>Proceedings of the IEEE international conference on computer vision</a:t>
            </a:r>
            <a:r>
              <a:rPr lang="en-GB" sz="3733" dirty="0"/>
              <a:t> (pp. 3192-3199).</a:t>
            </a:r>
            <a:endParaRPr lang="en-US" altLang="zh-CN" sz="3200" dirty="0">
              <a:solidFill>
                <a:srgbClr val="0000FF"/>
              </a:solidFill>
              <a:latin typeface="Calibri" panose="020F0502020204030204"/>
              <a:ea typeface="等线" panose="03000509000000000000" pitchFamily="65" charset="-122"/>
            </a:endParaRPr>
          </a:p>
        </p:txBody>
      </p:sp>
    </p:spTree>
    <p:extLst>
      <p:ext uri="{BB962C8B-B14F-4D97-AF65-F5344CB8AC3E}">
        <p14:creationId xmlns:p14="http://schemas.microsoft.com/office/powerpoint/2010/main" val="211718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 fill="hold"/>
                                        <p:tgtEl>
                                          <p:spTgt spid="21"/>
                                        </p:tgtEl>
                                      </p:cBhvr>
                                    </p:cmd>
                                  </p:childTnLst>
                                </p:cTn>
                              </p:par>
                              <p:par>
                                <p:cTn id="7" presetID="1" presetClass="mediacall" presetSubtype="0" fill="hold" nodeType="withEffect">
                                  <p:stCondLst>
                                    <p:cond delay="0"/>
                                  </p:stCondLst>
                                  <p:childTnLst>
                                    <p:cmd type="call" cmd="playFrom(0.0)">
                                      <p:cBhvr>
                                        <p:cTn id="8" dur="1067" fill="hold"/>
                                        <p:tgtEl>
                                          <p:spTgt spid="20"/>
                                        </p:tgtEl>
                                      </p:cBhvr>
                                    </p:cmd>
                                  </p:childTnLst>
                                </p:cTn>
                              </p:par>
                              <p:par>
                                <p:cTn id="9" presetID="1" presetClass="mediacall" presetSubtype="0" fill="hold" nodeType="withEffect">
                                  <p:stCondLst>
                                    <p:cond delay="0"/>
                                  </p:stCondLst>
                                  <p:childTnLst>
                                    <p:cmd type="call" cmd="playFrom(0.0)">
                                      <p:cBhvr>
                                        <p:cTn id="10" dur="1034" fill="hold"/>
                                        <p:tgtEl>
                                          <p:spTgt spid="2"/>
                                        </p:tgtEl>
                                      </p:cBhvr>
                                    </p:cmd>
                                  </p:childTnLst>
                                </p:cTn>
                              </p:par>
                              <p:par>
                                <p:cTn id="11" presetID="1" presetClass="mediacall" presetSubtype="0" fill="hold" nodeType="withEffect">
                                  <p:stCondLst>
                                    <p:cond delay="0"/>
                                  </p:stCondLst>
                                  <p:childTnLst>
                                    <p:cmd type="call" cmd="playFrom(0.0)">
                                      <p:cBhvr>
                                        <p:cTn id="12" dur="700" fill="hold"/>
                                        <p:tgtEl>
                                          <p:spTgt spid="4"/>
                                        </p:tgtEl>
                                      </p:cBhvr>
                                    </p:cmd>
                                  </p:childTnLst>
                                </p:cTn>
                              </p:par>
                              <p:par>
                                <p:cTn id="13" presetID="1" presetClass="mediacall" presetSubtype="0" fill="hold" nodeType="withEffect">
                                  <p:stCondLst>
                                    <p:cond delay="0"/>
                                  </p:stCondLst>
                                  <p:childTnLst>
                                    <p:cmd type="call" cmd="playFrom(0.0)">
                                      <p:cBhvr>
                                        <p:cTn id="14" dur="1300" fill="hold"/>
                                        <p:tgtEl>
                                          <p:spTgt spid="5"/>
                                        </p:tgtEl>
                                      </p:cBhvr>
                                    </p:cmd>
                                  </p:childTnLst>
                                </p:cTn>
                              </p:par>
                              <p:par>
                                <p:cTn id="15" presetID="1" presetClass="mediacall" presetSubtype="0" fill="hold" nodeType="withEffect">
                                  <p:stCondLst>
                                    <p:cond delay="0"/>
                                  </p:stCondLst>
                                  <p:childTnLst>
                                    <p:cmd type="call" cmd="playFrom(0.0)">
                                      <p:cBhvr>
                                        <p:cTn id="16" dur="1134" fill="hold"/>
                                        <p:tgtEl>
                                          <p:spTgt spid="6"/>
                                        </p:tgtEl>
                                      </p:cBhvr>
                                    </p:cmd>
                                  </p:childTnLst>
                                </p:cTn>
                              </p:par>
                              <p:par>
                                <p:cTn id="17" presetID="1" presetClass="mediacall" presetSubtype="0" fill="hold" nodeType="withEffect">
                                  <p:stCondLst>
                                    <p:cond delay="0"/>
                                  </p:stCondLst>
                                  <p:childTnLst>
                                    <p:cmd type="call" cmd="playFrom(0.0)">
                                      <p:cBhvr>
                                        <p:cTn id="18" dur="967" fill="hold"/>
                                        <p:tgtEl>
                                          <p:spTgt spid="15"/>
                                        </p:tgtEl>
                                      </p:cBhvr>
                                    </p:cmd>
                                  </p:childTnLst>
                                </p:cTn>
                              </p:par>
                              <p:par>
                                <p:cTn id="19" presetID="1" presetClass="mediacall" presetSubtype="0" fill="hold" nodeType="withEffect">
                                  <p:stCondLst>
                                    <p:cond delay="0"/>
                                  </p:stCondLst>
                                  <p:childTnLst>
                                    <p:cmd type="call" cmd="playFrom(0.0)">
                                      <p:cBhvr>
                                        <p:cTn id="20" dur="1200" fill="hold"/>
                                        <p:tgtEl>
                                          <p:spTgt spid="16"/>
                                        </p:tgtEl>
                                      </p:cBhvr>
                                    </p:cmd>
                                  </p:childTnLst>
                                </p:cTn>
                              </p:par>
                              <p:par>
                                <p:cTn id="21" presetID="1" presetClass="mediacall" presetSubtype="0" fill="hold" nodeType="withEffect">
                                  <p:stCondLst>
                                    <p:cond delay="0"/>
                                  </p:stCondLst>
                                  <p:childTnLst>
                                    <p:cmd type="call" cmd="playFrom(0.0)">
                                      <p:cBhvr>
                                        <p:cTn id="22" dur="1300" fill="hold"/>
                                        <p:tgtEl>
                                          <p:spTgt spid="18"/>
                                        </p:tgtEl>
                                      </p:cBhvr>
                                    </p:cmd>
                                  </p:childTnLst>
                                </p:cTn>
                              </p:par>
                              <p:par>
                                <p:cTn id="23" presetID="1" presetClass="mediacall" presetSubtype="0" fill="hold" nodeType="withEffect">
                                  <p:stCondLst>
                                    <p:cond delay="0"/>
                                  </p:stCondLst>
                                  <p:childTnLst>
                                    <p:cmd type="call" cmd="playFrom(0.0)">
                                      <p:cBhvr>
                                        <p:cTn id="24" dur="1067" fill="hold"/>
                                        <p:tgtEl>
                                          <p:spTgt spid="19"/>
                                        </p:tgtEl>
                                      </p:cBhvr>
                                    </p:cmd>
                                  </p:childTnLst>
                                </p:cTn>
                              </p:par>
                              <p:par>
                                <p:cTn id="25" presetID="1" presetClass="mediacall" presetSubtype="0" fill="hold" nodeType="withEffect">
                                  <p:stCondLst>
                                    <p:cond delay="0"/>
                                  </p:stCondLst>
                                  <p:childTnLst>
                                    <p:cmd type="call" cmd="playFrom(0.0)">
                                      <p:cBhvr>
                                        <p:cTn id="26" dur="13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21"/>
                </p:tgtEl>
              </p:cMediaNode>
            </p:video>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1"/>
                                        </p:tgtEl>
                                      </p:cBhvr>
                                    </p:cmd>
                                  </p:childTnLst>
                                </p:cTn>
                              </p:par>
                            </p:childTnLst>
                          </p:cTn>
                        </p:par>
                      </p:childTnLst>
                    </p:cTn>
                  </p:par>
                </p:childTnLst>
              </p:cTn>
              <p:nextCondLst>
                <p:cond evt="onClick" delay="0">
                  <p:tgtEl>
                    <p:spTgt spid="21"/>
                  </p:tgtEl>
                </p:cond>
              </p:nextCondLst>
            </p:seq>
            <p:video>
              <p:cMediaNode vol="80000">
                <p:cTn id="33" repeatCount="indefinite" fill="hold" display="0">
                  <p:stCondLst>
                    <p:cond delay="indefinite"/>
                  </p:stCondLst>
                </p:cTn>
                <p:tgtEl>
                  <p:spTgt spid="20"/>
                </p:tgtEl>
              </p:cMediaNode>
            </p:video>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20"/>
                                        </p:tgtEl>
                                      </p:cBhvr>
                                    </p:cmd>
                                  </p:childTnLst>
                                </p:cTn>
                              </p:par>
                            </p:childTnLst>
                          </p:cTn>
                        </p:par>
                      </p:childTnLst>
                    </p:cTn>
                  </p:par>
                </p:childTnLst>
              </p:cTn>
              <p:nextCondLst>
                <p:cond evt="onClick" delay="0">
                  <p:tgtEl>
                    <p:spTgt spid="20"/>
                  </p:tgtEl>
                </p:cond>
              </p:nextCondLst>
            </p:seq>
            <p:video>
              <p:cMediaNode vol="80000">
                <p:cTn id="39" repeatCount="indefinite" fill="hold" display="0">
                  <p:stCondLst>
                    <p:cond delay="indefinite"/>
                  </p:stCondLst>
                </p:cTn>
                <p:tgtEl>
                  <p:spTgt spid="2"/>
                </p:tgtEl>
              </p:cMediaNode>
            </p:video>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2"/>
                                        </p:tgtEl>
                                      </p:cBhvr>
                                    </p:cmd>
                                  </p:childTnLst>
                                </p:cTn>
                              </p:par>
                            </p:childTnLst>
                          </p:cTn>
                        </p:par>
                      </p:childTnLst>
                    </p:cTn>
                  </p:par>
                </p:childTnLst>
              </p:cTn>
              <p:nextCondLst>
                <p:cond evt="onClick" delay="0">
                  <p:tgtEl>
                    <p:spTgt spid="2"/>
                  </p:tgtEl>
                </p:cond>
              </p:nextCondLst>
            </p:seq>
            <p:video>
              <p:cMediaNode vol="80000">
                <p:cTn id="45" repeatCount="indefinite"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4"/>
                                        </p:tgtEl>
                                      </p:cBhvr>
                                    </p:cmd>
                                  </p:childTnLst>
                                </p:cTn>
                              </p:par>
                            </p:childTnLst>
                          </p:cTn>
                        </p:par>
                      </p:childTnLst>
                    </p:cTn>
                  </p:par>
                </p:childTnLst>
              </p:cTn>
              <p:nextCondLst>
                <p:cond evt="onClick" delay="0">
                  <p:tgtEl>
                    <p:spTgt spid="4"/>
                  </p:tgtEl>
                </p:cond>
              </p:nextCondLst>
            </p:seq>
            <p:video>
              <p:cMediaNode vol="80000">
                <p:cTn id="51" repeatCount="indefinite" fill="hold" display="0">
                  <p:stCondLst>
                    <p:cond delay="indefinite"/>
                  </p:stCondLst>
                </p:cTn>
                <p:tgtEl>
                  <p:spTgt spid="5"/>
                </p:tgtEl>
              </p:cMediaNode>
            </p:video>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5"/>
                                        </p:tgtEl>
                                      </p:cBhvr>
                                    </p:cmd>
                                  </p:childTnLst>
                                </p:cTn>
                              </p:par>
                            </p:childTnLst>
                          </p:cTn>
                        </p:par>
                      </p:childTnLst>
                    </p:cTn>
                  </p:par>
                </p:childTnLst>
              </p:cTn>
              <p:nextCondLst>
                <p:cond evt="onClick" delay="0">
                  <p:tgtEl>
                    <p:spTgt spid="5"/>
                  </p:tgtEl>
                </p:cond>
              </p:nextCondLst>
            </p:seq>
            <p:video>
              <p:cMediaNode vol="80000">
                <p:cTn id="57" repeatCount="indefinite" fill="hold" display="0">
                  <p:stCondLst>
                    <p:cond delay="indefinite"/>
                  </p:stCondLst>
                </p:cTn>
                <p:tgtEl>
                  <p:spTgt spid="6"/>
                </p:tgtEl>
              </p:cMediaNode>
            </p:video>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6"/>
                                        </p:tgtEl>
                                      </p:cBhvr>
                                    </p:cmd>
                                  </p:childTnLst>
                                </p:cTn>
                              </p:par>
                            </p:childTnLst>
                          </p:cTn>
                        </p:par>
                      </p:childTnLst>
                    </p:cTn>
                  </p:par>
                </p:childTnLst>
              </p:cTn>
              <p:nextCondLst>
                <p:cond evt="onClick" delay="0">
                  <p:tgtEl>
                    <p:spTgt spid="6"/>
                  </p:tgtEl>
                </p:cond>
              </p:nextCondLst>
            </p:seq>
            <p:video>
              <p:cMediaNode vol="80000">
                <p:cTn id="63" repeatCount="indefinite" fill="hold" display="0">
                  <p:stCondLst>
                    <p:cond delay="indefinite"/>
                  </p:stCondLst>
                </p:cTn>
                <p:tgtEl>
                  <p:spTgt spid="15"/>
                </p:tgtEl>
              </p:cMediaNode>
            </p:video>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15"/>
                                        </p:tgtEl>
                                      </p:cBhvr>
                                    </p:cmd>
                                  </p:childTnLst>
                                </p:cTn>
                              </p:par>
                            </p:childTnLst>
                          </p:cTn>
                        </p:par>
                      </p:childTnLst>
                    </p:cTn>
                  </p:par>
                </p:childTnLst>
              </p:cTn>
              <p:nextCondLst>
                <p:cond evt="onClick" delay="0">
                  <p:tgtEl>
                    <p:spTgt spid="15"/>
                  </p:tgtEl>
                </p:cond>
              </p:nextCondLst>
            </p:seq>
            <p:video>
              <p:cMediaNode vol="80000">
                <p:cTn id="69" repeatCount="indefinite" fill="hold" display="0">
                  <p:stCondLst>
                    <p:cond delay="indefinite"/>
                  </p:stCondLst>
                </p:cTn>
                <p:tgtEl>
                  <p:spTgt spid="16"/>
                </p:tgtEl>
              </p:cMediaNode>
            </p:video>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16"/>
                                        </p:tgtEl>
                                      </p:cBhvr>
                                    </p:cmd>
                                  </p:childTnLst>
                                </p:cTn>
                              </p:par>
                            </p:childTnLst>
                          </p:cTn>
                        </p:par>
                      </p:childTnLst>
                    </p:cTn>
                  </p:par>
                </p:childTnLst>
              </p:cTn>
              <p:nextCondLst>
                <p:cond evt="onClick" delay="0">
                  <p:tgtEl>
                    <p:spTgt spid="16"/>
                  </p:tgtEl>
                </p:cond>
              </p:nextCondLst>
            </p:seq>
            <p:video>
              <p:cMediaNode vol="80000">
                <p:cTn id="75" repeatCount="indefinite" fill="hold" display="0">
                  <p:stCondLst>
                    <p:cond delay="indefinite"/>
                  </p:stCondLst>
                </p:cTn>
                <p:tgtEl>
                  <p:spTgt spid="18"/>
                </p:tgtEl>
              </p:cMediaNode>
            </p:video>
            <p:seq concurrent="1" nextAc="seek">
              <p:cTn id="76" restart="whenNotActive" fill="hold" evtFilter="cancelBubble" nodeType="interactiveSeq">
                <p:stCondLst>
                  <p:cond evt="onClick" delay="0">
                    <p:tgtEl>
                      <p:spTgt spid="18"/>
                    </p:tgtEl>
                  </p:cond>
                </p:stCondLst>
                <p:endSync evt="end" delay="0">
                  <p:rtn val="all"/>
                </p:endSync>
                <p:childTnLst>
                  <p:par>
                    <p:cTn id="77" fill="hold">
                      <p:stCondLst>
                        <p:cond delay="0"/>
                      </p:stCondLst>
                      <p:childTnLst>
                        <p:par>
                          <p:cTn id="78" fill="hold">
                            <p:stCondLst>
                              <p:cond delay="0"/>
                            </p:stCondLst>
                            <p:childTnLst>
                              <p:par>
                                <p:cTn id="79" presetID="2" presetClass="mediacall" presetSubtype="0" fill="hold" nodeType="clickEffect">
                                  <p:stCondLst>
                                    <p:cond delay="0"/>
                                  </p:stCondLst>
                                  <p:childTnLst>
                                    <p:cmd type="call" cmd="togglePause">
                                      <p:cBhvr>
                                        <p:cTn id="80" dur="1" fill="hold"/>
                                        <p:tgtEl>
                                          <p:spTgt spid="18"/>
                                        </p:tgtEl>
                                      </p:cBhvr>
                                    </p:cmd>
                                  </p:childTnLst>
                                </p:cTn>
                              </p:par>
                            </p:childTnLst>
                          </p:cTn>
                        </p:par>
                      </p:childTnLst>
                    </p:cTn>
                  </p:par>
                </p:childTnLst>
              </p:cTn>
              <p:nextCondLst>
                <p:cond evt="onClick" delay="0">
                  <p:tgtEl>
                    <p:spTgt spid="18"/>
                  </p:tgtEl>
                </p:cond>
              </p:nextCondLst>
            </p:seq>
            <p:video>
              <p:cMediaNode vol="80000">
                <p:cTn id="81" repeatCount="indefinite" fill="hold" display="0">
                  <p:stCondLst>
                    <p:cond delay="indefinite"/>
                  </p:stCondLst>
                </p:cTn>
                <p:tgtEl>
                  <p:spTgt spid="19"/>
                </p:tgtEl>
              </p:cMediaNode>
            </p:video>
            <p:seq concurrent="1" nextAc="seek">
              <p:cTn id="82" restart="whenNotActive" fill="hold" evtFilter="cancelBubble" nodeType="interactiveSeq">
                <p:stCondLst>
                  <p:cond evt="onClick" delay="0">
                    <p:tgtEl>
                      <p:spTgt spid="19"/>
                    </p:tgtEl>
                  </p:cond>
                </p:stCondLst>
                <p:endSync evt="end" delay="0">
                  <p:rtn val="all"/>
                </p:endSync>
                <p:childTnLst>
                  <p:par>
                    <p:cTn id="83" fill="hold">
                      <p:stCondLst>
                        <p:cond delay="0"/>
                      </p:stCondLst>
                      <p:childTnLst>
                        <p:par>
                          <p:cTn id="84" fill="hold">
                            <p:stCondLst>
                              <p:cond delay="0"/>
                            </p:stCondLst>
                            <p:childTnLst>
                              <p:par>
                                <p:cTn id="85" presetID="2" presetClass="mediacall" presetSubtype="0" fill="hold" nodeType="clickEffect">
                                  <p:stCondLst>
                                    <p:cond delay="0"/>
                                  </p:stCondLst>
                                  <p:childTnLst>
                                    <p:cmd type="call" cmd="togglePause">
                                      <p:cBhvr>
                                        <p:cTn id="86" dur="1" fill="hold"/>
                                        <p:tgtEl>
                                          <p:spTgt spid="19"/>
                                        </p:tgtEl>
                                      </p:cBhvr>
                                    </p:cmd>
                                  </p:childTnLst>
                                </p:cTn>
                              </p:par>
                            </p:childTnLst>
                          </p:cTn>
                        </p:par>
                      </p:childTnLst>
                    </p:cTn>
                  </p:par>
                </p:childTnLst>
              </p:cTn>
              <p:nextCondLst>
                <p:cond evt="onClick" delay="0">
                  <p:tgtEl>
                    <p:spTgt spid="19"/>
                  </p:tgtEl>
                </p:cond>
              </p:nextCondLst>
            </p:seq>
            <p:video>
              <p:cMediaNode vol="80000">
                <p:cTn id="87" repeatCount="indefinite" fill="hold" display="0">
                  <p:stCondLst>
                    <p:cond delay="indefinite"/>
                  </p:stCondLst>
                </p:cTn>
                <p:tgtEl>
                  <p:spTgt spid="7"/>
                </p:tgtEl>
              </p:cMediaNode>
            </p:video>
            <p:seq concurrent="1" nextAc="seek">
              <p:cTn id="88" restart="whenNotActive" fill="hold" evtFilter="cancelBubble" nodeType="interactiveSeq">
                <p:stCondLst>
                  <p:cond evt="onClick" delay="0">
                    <p:tgtEl>
                      <p:spTgt spid="7"/>
                    </p:tgtEl>
                  </p:cond>
                </p:stCondLst>
                <p:endSync evt="end" delay="0">
                  <p:rtn val="all"/>
                </p:endSync>
                <p:childTnLst>
                  <p:par>
                    <p:cTn id="89" fill="hold">
                      <p:stCondLst>
                        <p:cond delay="0"/>
                      </p:stCondLst>
                      <p:childTnLst>
                        <p:par>
                          <p:cTn id="90" fill="hold">
                            <p:stCondLst>
                              <p:cond delay="0"/>
                            </p:stCondLst>
                            <p:childTnLst>
                              <p:par>
                                <p:cTn id="91" presetID="2" presetClass="mediacall" presetSubtype="0" fill="hold" nodeType="clickEffect">
                                  <p:stCondLst>
                                    <p:cond delay="0"/>
                                  </p:stCondLst>
                                  <p:childTnLst>
                                    <p:cmd type="call" cmd="togglePause">
                                      <p:cBhvr>
                                        <p:cTn id="9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Rough paths: streamed data</a:t>
            </a:r>
          </a:p>
        </p:txBody>
      </p:sp>
      <p:sp>
        <p:nvSpPr>
          <p:cNvPr id="3" name="Slide Number Placeholder 2"/>
          <p:cNvSpPr>
            <a:spLocks noGrp="1"/>
          </p:cNvSpPr>
          <p:nvPr>
            <p:ph type="sldNum" sz="quarter" idx="16"/>
          </p:nvPr>
        </p:nvSpPr>
        <p:spPr/>
        <p:txBody>
          <a:bodyPr/>
          <a:lstStyle/>
          <a:p>
            <a:fld id="{1CF68D63-7236-423D-B7E2-D0396A6467F4}" type="slidenum">
              <a:rPr lang="en-GB" altLang="en-US" smtClean="0"/>
              <a:pPr/>
              <a:t>20</a:t>
            </a:fld>
            <a:endParaRPr lang="en-GB" altLang="en-US"/>
          </a:p>
        </p:txBody>
      </p:sp>
      <p:sp>
        <p:nvSpPr>
          <p:cNvPr id="6" name="Content Placeholder 12">
            <a:extLst>
              <a:ext uri="{FF2B5EF4-FFF2-40B4-BE49-F238E27FC236}">
                <a16:creationId xmlns:a16="http://schemas.microsoft.com/office/drawing/2014/main" id="{FD0FD33D-F52E-49BE-8388-CDC88C5DB759}"/>
              </a:ext>
            </a:extLst>
          </p:cNvPr>
          <p:cNvSpPr txBox="1">
            <a:spLocks/>
          </p:cNvSpPr>
          <p:nvPr/>
        </p:nvSpPr>
        <p:spPr>
          <a:xfrm>
            <a:off x="753599" y="1149048"/>
            <a:ext cx="5485276" cy="4380214"/>
          </a:xfrm>
          <a:prstGeom prst="rect">
            <a:avLst/>
          </a:prstGeom>
        </p:spPr>
        <p:txBody>
          <a:bodyPr/>
          <a:lstStyle>
            <a:lvl1pPr algn="l" rtl="0" eaLnBrk="0" fontAlgn="base" hangingPunct="0">
              <a:spcBef>
                <a:spcPct val="0"/>
              </a:spcBef>
              <a:spcAft>
                <a:spcPct val="0"/>
              </a:spcAft>
              <a:buFont typeface="Arial" panose="020B0604020202020204" pitchFamily="34" charset="0"/>
              <a:defRPr sz="2100" b="1" kern="1200">
                <a:solidFill>
                  <a:schemeClr val="tx1"/>
                </a:solidFill>
                <a:latin typeface="+mn-lt"/>
                <a:ea typeface="+mn-ea"/>
                <a:cs typeface="+mn-cs"/>
              </a:defRPr>
            </a:lvl1pPr>
            <a:lvl2pPr algn="l" rtl="0" eaLnBrk="0" fontAlgn="base" hangingPunct="0">
              <a:spcBef>
                <a:spcPct val="0"/>
              </a:spcBef>
              <a:spcAft>
                <a:spcPct val="0"/>
              </a:spcAft>
              <a:buFont typeface="Arial" panose="020B0604020202020204" pitchFamily="34" charset="0"/>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22764" indent="-334425">
              <a:buFont typeface="Arial" panose="020B0604020202020204" pitchFamily="34" charset="0"/>
              <a:buChar char="–"/>
            </a:pPr>
            <a:r>
              <a:rPr lang="en-GB" sz="2800" b="0" dirty="0"/>
              <a:t>Many types of stream</a:t>
            </a:r>
          </a:p>
          <a:p>
            <a:pPr marL="122764" indent="-334425">
              <a:buFont typeface="Arial" panose="020B0604020202020204" pitchFamily="34" charset="0"/>
              <a:buChar char="–"/>
            </a:pPr>
            <a:r>
              <a:rPr lang="en-GB" sz="2800" b="0" dirty="0"/>
              <a:t>Reducing video to landmarks and pose is now feasible!</a:t>
            </a:r>
          </a:p>
          <a:p>
            <a:pPr marL="122764" indent="-334425">
              <a:buFont typeface="Arial" panose="020B0604020202020204" pitchFamily="34" charset="0"/>
              <a:buChar char="–"/>
            </a:pPr>
            <a:r>
              <a:rPr lang="en-GB" sz="2800" b="0" dirty="0"/>
              <a:t>The matchstick men and women are data streams in 30-75 dimensions</a:t>
            </a:r>
          </a:p>
          <a:p>
            <a:pPr marL="732348" lvl="1" indent="-334425">
              <a:buFont typeface="Arial" panose="020B0604020202020204" pitchFamily="34" charset="0"/>
              <a:buChar char="–"/>
            </a:pPr>
            <a:r>
              <a:rPr lang="en-GB" sz="2800" dirty="0"/>
              <a:t>Still need to make sense of the data! </a:t>
            </a:r>
          </a:p>
          <a:p>
            <a:pPr marL="732348" lvl="1" indent="-334425">
              <a:buFont typeface="Arial" panose="020B0604020202020204" pitchFamily="34" charset="0"/>
              <a:buChar char="–"/>
            </a:pPr>
            <a:r>
              <a:rPr lang="en-GB" sz="2800" dirty="0"/>
              <a:t>Starting times shift</a:t>
            </a:r>
          </a:p>
          <a:p>
            <a:pPr marL="732348" lvl="1" indent="-334425">
              <a:buFont typeface="Arial" panose="020B0604020202020204" pitchFamily="34" charset="0"/>
              <a:buChar char="–"/>
            </a:pPr>
            <a:r>
              <a:rPr lang="en-GB" sz="2800" dirty="0"/>
              <a:t>Speed varies</a:t>
            </a:r>
          </a:p>
          <a:p>
            <a:endParaRPr lang="en-GB" sz="2800" dirty="0"/>
          </a:p>
          <a:p>
            <a:endParaRPr lang="en-GB" sz="2800" dirty="0"/>
          </a:p>
        </p:txBody>
      </p:sp>
      <p:pic>
        <p:nvPicPr>
          <p:cNvPr id="7" name="Picture 6">
            <a:extLst>
              <a:ext uri="{FF2B5EF4-FFF2-40B4-BE49-F238E27FC236}">
                <a16:creationId xmlns:a16="http://schemas.microsoft.com/office/drawing/2014/main" id="{26DDF8F5-868B-4E10-A754-21552315A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010" y="1710194"/>
            <a:ext cx="6130991" cy="4087327"/>
          </a:xfrm>
          <a:prstGeom prst="rect">
            <a:avLst/>
          </a:prstGeom>
        </p:spPr>
      </p:pic>
      <p:sp>
        <p:nvSpPr>
          <p:cNvPr id="8" name="TextBox 7">
            <a:extLst>
              <a:ext uri="{FF2B5EF4-FFF2-40B4-BE49-F238E27FC236}">
                <a16:creationId xmlns:a16="http://schemas.microsoft.com/office/drawing/2014/main" id="{A73F8413-827B-4E16-9A76-6D66C32E4D2C}"/>
              </a:ext>
            </a:extLst>
          </p:cNvPr>
          <p:cNvSpPr txBox="1"/>
          <p:nvPr/>
        </p:nvSpPr>
        <p:spPr>
          <a:xfrm>
            <a:off x="6238875" y="5880100"/>
            <a:ext cx="5521754" cy="358944"/>
          </a:xfrm>
          <a:prstGeom prst="rect">
            <a:avLst/>
          </a:prstGeom>
          <a:noFill/>
        </p:spPr>
        <p:txBody>
          <a:bodyPr wrap="square" lIns="0" tIns="0" rIns="0" bIns="0" rtlCol="0">
            <a:noAutofit/>
          </a:bodyPr>
          <a:lstStyle/>
          <a:p>
            <a:pPr algn="r"/>
            <a:r>
              <a:rPr lang="en-GB" sz="2133" dirty="0">
                <a:solidFill>
                  <a:prstClr val="black"/>
                </a:solidFill>
              </a:rPr>
              <a:t>http://mvig.sjtu.edu.cn/research/alphapose.html</a:t>
            </a:r>
          </a:p>
        </p:txBody>
      </p:sp>
    </p:spTree>
    <p:extLst>
      <p:ext uri="{BB962C8B-B14F-4D97-AF65-F5344CB8AC3E}">
        <p14:creationId xmlns:p14="http://schemas.microsoft.com/office/powerpoint/2010/main" val="3381571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Action recognition</a:t>
            </a:r>
            <a:endParaRPr lang="zh-CN" altLang="en-US" dirty="0"/>
          </a:p>
        </p:txBody>
      </p:sp>
      <p:sp>
        <p:nvSpPr>
          <p:cNvPr id="14" name="灯片编号占位符 13"/>
          <p:cNvSpPr>
            <a:spLocks noGrp="1"/>
          </p:cNvSpPr>
          <p:nvPr>
            <p:ph type="sldNum" sz="quarter" idx="16"/>
          </p:nvPr>
        </p:nvSpPr>
        <p:spPr/>
        <p:txBody>
          <a:bodyPr/>
          <a:lstStyle/>
          <a:p>
            <a:fld id="{ACEBE45B-6803-46CD-A684-94950845CB5A}" type="slidenum">
              <a:rPr lang="zh-CN" altLang="en-US" smtClean="0"/>
              <a:t>21</a:t>
            </a:fld>
            <a:endParaRPr lang="zh-CN" altLang="en-US"/>
          </a:p>
        </p:txBody>
      </p:sp>
      <p:sp>
        <p:nvSpPr>
          <p:cNvPr id="24" name="副标题 2"/>
          <p:cNvSpPr txBox="1">
            <a:spLocks/>
          </p:cNvSpPr>
          <p:nvPr/>
        </p:nvSpPr>
        <p:spPr>
          <a:xfrm>
            <a:off x="5528143" y="789037"/>
            <a:ext cx="4287067" cy="3164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dirty="0"/>
              <a:t>To assign action label to video clip</a:t>
            </a: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5474" y="1362665"/>
            <a:ext cx="3417047" cy="2562785"/>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406" y="1362665"/>
            <a:ext cx="3417047" cy="2562785"/>
          </a:xfrm>
          <a:prstGeom prst="rect">
            <a:avLst/>
          </a:prstGeom>
        </p:spPr>
      </p:pic>
      <p:sp>
        <p:nvSpPr>
          <p:cNvPr id="27" name="下箭头 26"/>
          <p:cNvSpPr/>
          <p:nvPr/>
        </p:nvSpPr>
        <p:spPr>
          <a:xfrm rot="16200000">
            <a:off x="5903749" y="2387931"/>
            <a:ext cx="456779" cy="967165"/>
          </a:xfrm>
          <a:prstGeom prst="downArrow">
            <a:avLst>
              <a:gd name="adj1" fmla="val 50000"/>
              <a:gd name="adj2" fmla="val 72243"/>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副标题 2"/>
          <p:cNvSpPr txBox="1">
            <a:spLocks/>
          </p:cNvSpPr>
          <p:nvPr/>
        </p:nvSpPr>
        <p:spPr>
          <a:xfrm>
            <a:off x="5410356" y="1891720"/>
            <a:ext cx="1460344" cy="6752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t>Pose Estimation</a:t>
            </a:r>
          </a:p>
        </p:txBody>
      </p:sp>
      <p:sp>
        <p:nvSpPr>
          <p:cNvPr id="29" name="下箭头 28"/>
          <p:cNvSpPr/>
          <p:nvPr/>
        </p:nvSpPr>
        <p:spPr>
          <a:xfrm rot="18000000">
            <a:off x="4979056" y="3875092"/>
            <a:ext cx="274352" cy="676621"/>
          </a:xfrm>
          <a:prstGeom prst="downArrow">
            <a:avLst>
              <a:gd name="adj1" fmla="val 50000"/>
              <a:gd name="adj2" fmla="val 7224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0" name="副标题 2"/>
          <p:cNvSpPr txBox="1">
            <a:spLocks/>
          </p:cNvSpPr>
          <p:nvPr/>
        </p:nvSpPr>
        <p:spPr>
          <a:xfrm>
            <a:off x="5324333" y="4116907"/>
            <a:ext cx="1989508" cy="5397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a:t>“Clapping”</a:t>
            </a:r>
          </a:p>
        </p:txBody>
      </p:sp>
      <p:sp>
        <p:nvSpPr>
          <p:cNvPr id="31" name="下箭头 30"/>
          <p:cNvSpPr/>
          <p:nvPr/>
        </p:nvSpPr>
        <p:spPr>
          <a:xfrm rot="3600000">
            <a:off x="7148833" y="3884731"/>
            <a:ext cx="233049" cy="675936"/>
          </a:xfrm>
          <a:prstGeom prst="downArrow">
            <a:avLst>
              <a:gd name="adj1" fmla="val 50000"/>
              <a:gd name="adj2" fmla="val 7224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3" name="副标题 2"/>
          <p:cNvSpPr txBox="1">
            <a:spLocks/>
          </p:cNvSpPr>
          <p:nvPr/>
        </p:nvSpPr>
        <p:spPr>
          <a:xfrm>
            <a:off x="7671677" y="4155299"/>
            <a:ext cx="2394937" cy="6778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t>Action Recognition from landmark data</a:t>
            </a:r>
          </a:p>
        </p:txBody>
      </p:sp>
      <p:pic>
        <p:nvPicPr>
          <p:cNvPr id="15" name="图片 14">
            <a:extLst>
              <a:ext uri="{FF2B5EF4-FFF2-40B4-BE49-F238E27FC236}">
                <a16:creationId xmlns:a16="http://schemas.microsoft.com/office/drawing/2014/main" id="{98B32232-A3EC-4CC7-9531-2CE87F3D06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5474" y="4775801"/>
            <a:ext cx="7436757" cy="1961763"/>
          </a:xfrm>
          <a:prstGeom prst="rect">
            <a:avLst/>
          </a:prstGeom>
        </p:spPr>
      </p:pic>
      <p:pic>
        <p:nvPicPr>
          <p:cNvPr id="16" name="图片 15">
            <a:extLst>
              <a:ext uri="{FF2B5EF4-FFF2-40B4-BE49-F238E27FC236}">
                <a16:creationId xmlns:a16="http://schemas.microsoft.com/office/drawing/2014/main" id="{AA890C57-235A-406D-9B15-014A4E01FA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3412" y="4900458"/>
            <a:ext cx="928041" cy="1455895"/>
          </a:xfrm>
          <a:prstGeom prst="rect">
            <a:avLst/>
          </a:prstGeom>
          <a:ln>
            <a:solidFill>
              <a:schemeClr val="tx1"/>
            </a:solidFill>
          </a:ln>
        </p:spPr>
      </p:pic>
      <p:sp>
        <p:nvSpPr>
          <p:cNvPr id="32" name="副标题 2"/>
          <p:cNvSpPr txBox="1">
            <a:spLocks/>
          </p:cNvSpPr>
          <p:nvPr/>
        </p:nvSpPr>
        <p:spPr>
          <a:xfrm>
            <a:off x="2243879" y="4155576"/>
            <a:ext cx="2394936" cy="6267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t>Action Recognition from RGB data</a:t>
            </a:r>
          </a:p>
        </p:txBody>
      </p:sp>
    </p:spTree>
    <p:extLst>
      <p:ext uri="{BB962C8B-B14F-4D97-AF65-F5344CB8AC3E}">
        <p14:creationId xmlns:p14="http://schemas.microsoft.com/office/powerpoint/2010/main" val="2494931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F2B716-4AFC-42DA-AB6D-CACA678186D3}"/>
              </a:ext>
            </a:extLst>
          </p:cNvPr>
          <p:cNvSpPr>
            <a:spLocks noGrp="1"/>
          </p:cNvSpPr>
          <p:nvPr>
            <p:ph type="title"/>
          </p:nvPr>
        </p:nvSpPr>
        <p:spPr/>
        <p:txBody>
          <a:bodyPr/>
          <a:lstStyle/>
          <a:p>
            <a:endParaRPr lang="en-GB"/>
          </a:p>
        </p:txBody>
      </p:sp>
      <p:sp>
        <p:nvSpPr>
          <p:cNvPr id="3" name="Slide Number Placeholder 2"/>
          <p:cNvSpPr>
            <a:spLocks noGrp="1"/>
          </p:cNvSpPr>
          <p:nvPr>
            <p:ph type="sldNum" sz="quarter" idx="16"/>
          </p:nvPr>
        </p:nvSpPr>
        <p:spPr/>
        <p:txBody>
          <a:bodyPr/>
          <a:lstStyle/>
          <a:p>
            <a:pPr lvl="0"/>
            <a:fld id="{4F9AC08D-23A9-440E-BCB9-AA1E9877CC38}" type="slidenum">
              <a:rPr lang="en-US" noProof="0" smtClean="0"/>
              <a:pPr lvl="0"/>
              <a:t>22</a:t>
            </a:fld>
            <a:endParaRPr lang="en-US" noProof="0"/>
          </a:p>
        </p:txBody>
      </p:sp>
      <p:pic>
        <p:nvPicPr>
          <p:cNvPr id="5" name="Anna_Rawson_Driver_Practice_golf_f_nm_np1_ri_bad_0_skt">
            <a:hlinkClick r:id="" action="ppaction://media"/>
            <a:extLst>
              <a:ext uri="{FF2B5EF4-FFF2-40B4-BE49-F238E27FC236}">
                <a16:creationId xmlns:a16="http://schemas.microsoft.com/office/drawing/2014/main" id="{C87435D9-C89B-B04A-94FC-BFF9A83083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39412" y="911560"/>
            <a:ext cx="6713173" cy="5034880"/>
          </a:xfrm>
          <a:prstGeom prst="rect">
            <a:avLst/>
          </a:prstGeom>
          <a:ln w="12700">
            <a:solidFill>
              <a:schemeClr val="accent1">
                <a:shade val="50000"/>
              </a:schemeClr>
            </a:solidFill>
          </a:ln>
        </p:spPr>
      </p:pic>
    </p:spTree>
    <p:extLst>
      <p:ext uri="{BB962C8B-B14F-4D97-AF65-F5344CB8AC3E}">
        <p14:creationId xmlns:p14="http://schemas.microsoft.com/office/powerpoint/2010/main" val="299131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A7DED-A7DA-4F0C-827D-69B1A9004EEB}"/>
              </a:ext>
            </a:extLst>
          </p:cNvPr>
          <p:cNvSpPr>
            <a:spLocks noGrp="1"/>
          </p:cNvSpPr>
          <p:nvPr>
            <p:ph type="title"/>
          </p:nvPr>
        </p:nvSpPr>
        <p:spPr/>
        <p:txBody>
          <a:bodyPr/>
          <a:lstStyle/>
          <a:p>
            <a:endParaRPr lang="en-GB"/>
          </a:p>
        </p:txBody>
      </p:sp>
      <p:sp>
        <p:nvSpPr>
          <p:cNvPr id="3" name="Slide Number Placeholder 2"/>
          <p:cNvSpPr>
            <a:spLocks noGrp="1"/>
          </p:cNvSpPr>
          <p:nvPr>
            <p:ph type="sldNum" sz="quarter" idx="16"/>
          </p:nvPr>
        </p:nvSpPr>
        <p:spPr/>
        <p:txBody>
          <a:bodyPr/>
          <a:lstStyle/>
          <a:p>
            <a:pPr lvl="0"/>
            <a:fld id="{4F9AC08D-23A9-440E-BCB9-AA1E9877CC38}" type="slidenum">
              <a:rPr lang="en-US" noProof="0" smtClean="0"/>
              <a:pPr lvl="0"/>
              <a:t>23</a:t>
            </a:fld>
            <a:endParaRPr lang="en-US" noProof="0"/>
          </a:p>
        </p:txBody>
      </p:sp>
      <p:pic>
        <p:nvPicPr>
          <p:cNvPr id="6" name="Anna_Rawson_Driver_Practice_golf_f_nm_np1_ri_bad_0_rgb">
            <a:hlinkClick r:id="" action="ppaction://media"/>
            <a:extLst>
              <a:ext uri="{FF2B5EF4-FFF2-40B4-BE49-F238E27FC236}">
                <a16:creationId xmlns:a16="http://schemas.microsoft.com/office/drawing/2014/main" id="{6FB4DC39-3AD7-4232-A01B-9AC90714403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46304" y="2393429"/>
            <a:ext cx="4064000" cy="3048000"/>
          </a:xfrm>
          <a:prstGeom prst="rect">
            <a:avLst/>
          </a:prstGeom>
        </p:spPr>
      </p:pic>
      <p:pic>
        <p:nvPicPr>
          <p:cNvPr id="9" name="Anna_Rawson_Driver_Practice_golf_f_nm_np1_ri_bad_0_est_skt_conf">
            <a:hlinkClick r:id="" action="ppaction://media"/>
            <a:extLst>
              <a:ext uri="{FF2B5EF4-FFF2-40B4-BE49-F238E27FC236}">
                <a16:creationId xmlns:a16="http://schemas.microsoft.com/office/drawing/2014/main" id="{DE3B5AE4-8C18-0F4A-B7C5-4A274608BFE0}"/>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619067" y="2393429"/>
            <a:ext cx="4064000" cy="3048000"/>
          </a:xfrm>
          <a:prstGeom prst="rect">
            <a:avLst/>
          </a:prstGeom>
          <a:ln w="12700">
            <a:solidFill>
              <a:srgbClr val="92D050"/>
            </a:solidFill>
          </a:ln>
        </p:spPr>
      </p:pic>
      <p:sp>
        <p:nvSpPr>
          <p:cNvPr id="10" name="TextBox 9">
            <a:extLst>
              <a:ext uri="{FF2B5EF4-FFF2-40B4-BE49-F238E27FC236}">
                <a16:creationId xmlns:a16="http://schemas.microsoft.com/office/drawing/2014/main" id="{CCD90171-7785-B940-B9AE-1856F34356DB}"/>
              </a:ext>
            </a:extLst>
          </p:cNvPr>
          <p:cNvSpPr txBox="1"/>
          <p:nvPr/>
        </p:nvSpPr>
        <p:spPr>
          <a:xfrm>
            <a:off x="5666236" y="1241660"/>
            <a:ext cx="859531" cy="461665"/>
          </a:xfrm>
          <a:prstGeom prst="rect">
            <a:avLst/>
          </a:prstGeom>
          <a:noFill/>
        </p:spPr>
        <p:txBody>
          <a:bodyPr wrap="none" rtlCol="0">
            <a:spAutoFit/>
          </a:bodyPr>
          <a:lstStyle/>
          <a:p>
            <a:pPr algn="ctr"/>
            <a:r>
              <a:rPr lang="en-US" sz="2400" b="1" dirty="0">
                <a:solidFill>
                  <a:srgbClr val="92D050"/>
                </a:solidFill>
                <a:latin typeface="Neue Haas Unica W1G" panose="020B0504030206020203" pitchFamily="34" charset="0"/>
              </a:rPr>
              <a:t>GOLF</a:t>
            </a:r>
          </a:p>
        </p:txBody>
      </p:sp>
    </p:spTree>
    <p:extLst>
      <p:ext uri="{BB962C8B-B14F-4D97-AF65-F5344CB8AC3E}">
        <p14:creationId xmlns:p14="http://schemas.microsoft.com/office/powerpoint/2010/main" val="189277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 fill="hold"/>
                                        <p:tgtEl>
                                          <p:spTgt spid="6"/>
                                        </p:tgtEl>
                                      </p:cBhvr>
                                    </p:cmd>
                                  </p:childTnLst>
                                </p:cTn>
                              </p:par>
                              <p:par>
                                <p:cTn id="7" presetID="1" presetClass="mediacall" presetSubtype="0" fill="hold" nodeType="withEffect">
                                  <p:stCondLst>
                                    <p:cond delay="0"/>
                                  </p:stCondLst>
                                  <p:childTnLst>
                                    <p:cmd type="call" cmd="playFrom(0.0)">
                                      <p:cBhvr>
                                        <p:cTn id="8" dur="13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video>
              <p:cMediaNode vol="80000">
                <p:cTn id="14" repeatCount="indefinite"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video>
              <p:cMediaNode vol="80000">
                <p:cTn id="20" repeatCount="indefinite" fill="hold" display="0">
                  <p:stCondLst>
                    <p:cond delay="indefinite"/>
                  </p:stCondLst>
                </p:cTn>
                <p:tgtEl>
                  <p:spTgt spid="9"/>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93BE8-2CE3-468D-9719-BA58632DA06C}"/>
              </a:ext>
            </a:extLst>
          </p:cNvPr>
          <p:cNvSpPr>
            <a:spLocks noGrp="1"/>
          </p:cNvSpPr>
          <p:nvPr>
            <p:ph type="title"/>
          </p:nvPr>
        </p:nvSpPr>
        <p:spPr/>
        <p:txBody>
          <a:bodyPr/>
          <a:lstStyle/>
          <a:p>
            <a:r>
              <a:rPr lang="en-GB" dirty="0"/>
              <a:t>Experimental results</a:t>
            </a:r>
          </a:p>
        </p:txBody>
      </p:sp>
      <p:grpSp>
        <p:nvGrpSpPr>
          <p:cNvPr id="21" name="组合 20">
            <a:extLst>
              <a:ext uri="{FF2B5EF4-FFF2-40B4-BE49-F238E27FC236}">
                <a16:creationId xmlns:a16="http://schemas.microsoft.com/office/drawing/2014/main" id="{DE8C1FCA-9B01-4521-AF3D-0FE2810FBACA}"/>
              </a:ext>
            </a:extLst>
          </p:cNvPr>
          <p:cNvGrpSpPr/>
          <p:nvPr/>
        </p:nvGrpSpPr>
        <p:grpSpPr>
          <a:xfrm>
            <a:off x="1921669" y="1560285"/>
            <a:ext cx="4643437" cy="4929415"/>
            <a:chOff x="4484915" y="1378860"/>
            <a:chExt cx="4643437" cy="4929414"/>
          </a:xfrm>
        </p:grpSpPr>
        <p:pic>
          <p:nvPicPr>
            <p:cNvPr id="22" name="图片 21">
              <a:extLst>
                <a:ext uri="{FF2B5EF4-FFF2-40B4-BE49-F238E27FC236}">
                  <a16:creationId xmlns:a16="http://schemas.microsoft.com/office/drawing/2014/main" id="{2198004C-C361-431B-8135-1CC53DE7EFD3}"/>
                </a:ext>
              </a:extLst>
            </p:cNvPr>
            <p:cNvPicPr>
              <a:picLocks noChangeAspect="1"/>
            </p:cNvPicPr>
            <p:nvPr/>
          </p:nvPicPr>
          <p:blipFill rotWithShape="1">
            <a:blip r:embed="rId3">
              <a:extLst>
                <a:ext uri="{28A0092B-C50C-407E-A947-70E740481C1C}">
                  <a14:useLocalDpi xmlns:a14="http://schemas.microsoft.com/office/drawing/2010/main" val="0"/>
                </a:ext>
              </a:extLst>
            </a:blip>
            <a:srcRect r="54420"/>
            <a:stretch/>
          </p:blipFill>
          <p:spPr>
            <a:xfrm>
              <a:off x="4484915" y="1393374"/>
              <a:ext cx="2843666" cy="4914900"/>
            </a:xfrm>
            <a:prstGeom prst="rect">
              <a:avLst/>
            </a:prstGeom>
          </p:spPr>
        </p:pic>
        <p:pic>
          <p:nvPicPr>
            <p:cNvPr id="23" name="图片 22">
              <a:extLst>
                <a:ext uri="{FF2B5EF4-FFF2-40B4-BE49-F238E27FC236}">
                  <a16:creationId xmlns:a16="http://schemas.microsoft.com/office/drawing/2014/main" id="{D5360710-FFBB-495D-B717-16B200C21EC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68979" t="-295" r="2173" b="295"/>
            <a:stretch/>
          </p:blipFill>
          <p:spPr>
            <a:xfrm>
              <a:off x="7328581" y="1378860"/>
              <a:ext cx="1799771" cy="4914900"/>
            </a:xfrm>
            <a:prstGeom prst="rect">
              <a:avLst/>
            </a:prstGeom>
          </p:spPr>
        </p:pic>
      </p:grpSp>
      <p:sp>
        <p:nvSpPr>
          <p:cNvPr id="9" name="副标题 2">
            <a:extLst>
              <a:ext uri="{FF2B5EF4-FFF2-40B4-BE49-F238E27FC236}">
                <a16:creationId xmlns:a16="http://schemas.microsoft.com/office/drawing/2014/main" id="{20AA8371-0314-4329-BC4F-9973EEDFD7CB}"/>
              </a:ext>
            </a:extLst>
          </p:cNvPr>
          <p:cNvSpPr txBox="1">
            <a:spLocks/>
          </p:cNvSpPr>
          <p:nvPr/>
        </p:nvSpPr>
        <p:spPr>
          <a:xfrm>
            <a:off x="6877049" y="1073234"/>
            <a:ext cx="2977739" cy="162949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dirty="0">
                <a:solidFill>
                  <a:srgbClr val="0000FF"/>
                </a:solidFill>
              </a:rPr>
              <a:t>SBU Interaction Dataset (Kinect 3D)</a:t>
            </a:r>
          </a:p>
          <a:p>
            <a:pPr marL="0" indent="0">
              <a:buNone/>
            </a:pPr>
            <a:r>
              <a:rPr lang="en-US" altLang="zh-CN" sz="2400" dirty="0">
                <a:solidFill>
                  <a:srgbClr val="0000FF"/>
                </a:solidFill>
              </a:rPr>
              <a:t>#classes: 21</a:t>
            </a:r>
          </a:p>
          <a:p>
            <a:pPr marL="0" indent="0">
              <a:buNone/>
            </a:pPr>
            <a:r>
              <a:rPr lang="en-US" altLang="zh-CN" sz="2400" dirty="0">
                <a:solidFill>
                  <a:srgbClr val="0000FF"/>
                </a:solidFill>
              </a:rPr>
              <a:t>#samples: 300</a:t>
            </a:r>
          </a:p>
        </p:txBody>
      </p:sp>
      <p:sp>
        <p:nvSpPr>
          <p:cNvPr id="10" name="文本框 6">
            <a:extLst>
              <a:ext uri="{FF2B5EF4-FFF2-40B4-BE49-F238E27FC236}">
                <a16:creationId xmlns:a16="http://schemas.microsoft.com/office/drawing/2014/main" id="{216106A2-985F-411C-BE2A-D26282976EF7}"/>
              </a:ext>
            </a:extLst>
          </p:cNvPr>
          <p:cNvSpPr txBox="1"/>
          <p:nvPr/>
        </p:nvSpPr>
        <p:spPr>
          <a:xfrm>
            <a:off x="10041400" y="941926"/>
            <a:ext cx="1100301" cy="461665"/>
          </a:xfrm>
          <a:prstGeom prst="rect">
            <a:avLst/>
          </a:prstGeom>
          <a:noFill/>
        </p:spPr>
        <p:txBody>
          <a:bodyPr wrap="none" rtlCol="0">
            <a:spAutoFit/>
          </a:bodyPr>
          <a:lstStyle/>
          <a:p>
            <a:r>
              <a:rPr lang="en-US" altLang="zh-CN" sz="2400" b="1" dirty="0">
                <a:solidFill>
                  <a:srgbClr val="0000FF"/>
                </a:solidFill>
              </a:rPr>
              <a:t>Privacy</a:t>
            </a:r>
            <a:endParaRPr lang="zh-CN" altLang="en-US" sz="2400" b="1" dirty="0">
              <a:solidFill>
                <a:srgbClr val="0000FF"/>
              </a:solidFill>
            </a:endParaRPr>
          </a:p>
        </p:txBody>
      </p:sp>
      <p:sp>
        <p:nvSpPr>
          <p:cNvPr id="8" name="副标题 2">
            <a:extLst>
              <a:ext uri="{FF2B5EF4-FFF2-40B4-BE49-F238E27FC236}">
                <a16:creationId xmlns:a16="http://schemas.microsoft.com/office/drawing/2014/main" id="{8DF8935B-E3BA-4426-B368-7CF70F12DE39}"/>
              </a:ext>
            </a:extLst>
          </p:cNvPr>
          <p:cNvSpPr txBox="1">
            <a:spLocks/>
          </p:cNvSpPr>
          <p:nvPr/>
        </p:nvSpPr>
        <p:spPr>
          <a:xfrm>
            <a:off x="6848081" y="3356389"/>
            <a:ext cx="5121381" cy="3501611"/>
          </a:xfrm>
          <a:prstGeom prst="rect">
            <a:avLst/>
          </a:prstGeom>
        </p:spPr>
        <p:txBody>
          <a:bodyPr vert="horz" lIns="121920" tIns="60960" rIns="121920" bIns="6096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altLang="zh-CN" sz="2400" dirty="0"/>
              <a:t>[32] K. Yun, et al. “Two-person interaction detection using body-pose features and multiple instance learning,” CVPRW, pp. 28-35, 2012.</a:t>
            </a:r>
          </a:p>
          <a:p>
            <a:pPr marL="0" indent="0">
              <a:lnSpc>
                <a:spcPct val="120000"/>
              </a:lnSpc>
              <a:spcBef>
                <a:spcPts val="0"/>
              </a:spcBef>
              <a:buNone/>
            </a:pPr>
            <a:r>
              <a:rPr lang="en-US" altLang="zh-CN" sz="2400" dirty="0"/>
              <a:t>[76] Y. Ji, et al. “Interactive body part contrast mining for human interaction recognition,” In ICMEW, pp. 1-6, 2014.</a:t>
            </a:r>
          </a:p>
          <a:p>
            <a:pPr marL="0" indent="0">
              <a:lnSpc>
                <a:spcPct val="120000"/>
              </a:lnSpc>
              <a:spcBef>
                <a:spcPts val="0"/>
              </a:spcBef>
              <a:buNone/>
            </a:pPr>
            <a:r>
              <a:rPr lang="en-US" altLang="zh-CN" sz="2400" dirty="0"/>
              <a:t>[77] W. Li, et al. “Category-blind human action recognition: a practical recognition system,” In ICCV, pp. 4444-4452, 2015.</a:t>
            </a:r>
          </a:p>
          <a:p>
            <a:pPr marL="0" indent="0">
              <a:lnSpc>
                <a:spcPct val="120000"/>
              </a:lnSpc>
              <a:spcBef>
                <a:spcPts val="0"/>
              </a:spcBef>
              <a:buNone/>
            </a:pPr>
            <a:r>
              <a:rPr lang="en-US" altLang="zh-CN" sz="2400" dirty="0"/>
              <a:t>[18] W. Zhu, et al. “Co-occurrence feature learning for skeleton based action recognition using regularized deep LSTM networks,” In AAAI, vol. 2, 2016.</a:t>
            </a:r>
          </a:p>
          <a:p>
            <a:pPr marL="0" indent="0">
              <a:lnSpc>
                <a:spcPct val="120000"/>
              </a:lnSpc>
              <a:spcBef>
                <a:spcPts val="0"/>
              </a:spcBef>
              <a:buNone/>
            </a:pPr>
            <a:r>
              <a:rPr lang="en-US" altLang="zh-CN" sz="2400" dirty="0"/>
              <a:t>[19] Y. Du, et al. “Hierarchical recurrent neural network for skeleton based action recognition,” In CVPR, pp. 1110-1118, 2015.</a:t>
            </a:r>
          </a:p>
          <a:p>
            <a:pPr marL="0" indent="0">
              <a:lnSpc>
                <a:spcPct val="120000"/>
              </a:lnSpc>
              <a:spcBef>
                <a:spcPts val="0"/>
              </a:spcBef>
              <a:buNone/>
            </a:pPr>
            <a:r>
              <a:rPr lang="en-US" altLang="zh-CN" sz="2400" dirty="0"/>
              <a:t>[78] S. Song, et al. “An end-to-end </a:t>
            </a:r>
            <a:r>
              <a:rPr lang="en-US" altLang="zh-CN" sz="2400" dirty="0" err="1"/>
              <a:t>spatio</a:t>
            </a:r>
            <a:r>
              <a:rPr lang="en-US" altLang="zh-CN" sz="2400" dirty="0"/>
              <a:t>-temporal attention model for human action recognition from skeleton data,” In AAAI, vol. 1, no. 2, p. 7, 2017.</a:t>
            </a:r>
          </a:p>
          <a:p>
            <a:pPr marL="0" indent="0">
              <a:lnSpc>
                <a:spcPct val="120000"/>
              </a:lnSpc>
              <a:spcBef>
                <a:spcPts val="0"/>
              </a:spcBef>
              <a:buNone/>
            </a:pPr>
            <a:r>
              <a:rPr lang="en-US" altLang="zh-CN" sz="2400" dirty="0"/>
              <a:t>[23] J. Liu, et al. “Skeleton-based action recognition using </a:t>
            </a:r>
            <a:r>
              <a:rPr lang="en-US" altLang="zh-CN" sz="2400" dirty="0" err="1"/>
              <a:t>spatio</a:t>
            </a:r>
            <a:r>
              <a:rPr lang="en-US" altLang="zh-CN" sz="2400" dirty="0"/>
              <a:t>-temporal </a:t>
            </a:r>
            <a:r>
              <a:rPr lang="en-US" altLang="zh-CN" sz="2400" dirty="0" err="1"/>
              <a:t>lstm</a:t>
            </a:r>
            <a:r>
              <a:rPr lang="en-US" altLang="zh-CN" sz="2400" dirty="0"/>
              <a:t> network with trust gates,” IEEE TPAMI, 2017.</a:t>
            </a:r>
          </a:p>
          <a:p>
            <a:pPr marL="0" indent="0">
              <a:lnSpc>
                <a:spcPct val="120000"/>
              </a:lnSpc>
              <a:spcBef>
                <a:spcPts val="0"/>
              </a:spcBef>
              <a:buNone/>
            </a:pPr>
            <a:r>
              <a:rPr lang="en-US" altLang="zh-CN" sz="2400" dirty="0"/>
              <a:t>[79] Q. </a:t>
            </a:r>
            <a:r>
              <a:rPr lang="en-US" altLang="zh-CN" sz="2400" dirty="0" err="1"/>
              <a:t>Ke</a:t>
            </a:r>
            <a:r>
              <a:rPr lang="en-US" altLang="zh-CN" sz="2400" dirty="0"/>
              <a:t>, et al. “</a:t>
            </a:r>
            <a:r>
              <a:rPr lang="en-US" altLang="zh-CN" sz="2400" dirty="0" err="1"/>
              <a:t>SkeletonNet</a:t>
            </a:r>
            <a:r>
              <a:rPr lang="en-US" altLang="zh-CN" sz="2400" dirty="0"/>
              <a:t>: mining deep part features for 3-D action recognition,” IEEE Signal Processing Letters, vol. 24, no. 6, pp. 731-735, 2017.</a:t>
            </a:r>
          </a:p>
          <a:p>
            <a:pPr marL="0" indent="0">
              <a:lnSpc>
                <a:spcPct val="120000"/>
              </a:lnSpc>
              <a:spcBef>
                <a:spcPts val="0"/>
              </a:spcBef>
              <a:buNone/>
            </a:pPr>
            <a:r>
              <a:rPr lang="en-US" altLang="zh-CN" sz="2400" dirty="0"/>
              <a:t>[Ours] W. Yang, T. Lyons, H. Ni, C. Schmid, L. </a:t>
            </a:r>
            <a:r>
              <a:rPr lang="en-US" altLang="zh-CN" sz="2400" dirty="0" err="1"/>
              <a:t>Jin</a:t>
            </a:r>
            <a:r>
              <a:rPr lang="en-US" altLang="zh-CN" sz="2400" dirty="0"/>
              <a:t>, “Leveraging the Path Signature for Skeleton-based Human Action Recognition,” </a:t>
            </a:r>
            <a:r>
              <a:rPr lang="en-US" altLang="zh-CN" sz="2400" dirty="0" err="1"/>
              <a:t>arXiv</a:t>
            </a:r>
            <a:r>
              <a:rPr lang="en-US" altLang="zh-CN" sz="2400" dirty="0"/>
              <a:t> preprint arXiv:1707.03993, 2017.</a:t>
            </a:r>
          </a:p>
        </p:txBody>
      </p:sp>
      <p:sp>
        <p:nvSpPr>
          <p:cNvPr id="13" name="灯片编号占位符 4">
            <a:extLst>
              <a:ext uri="{FF2B5EF4-FFF2-40B4-BE49-F238E27FC236}">
                <a16:creationId xmlns:a16="http://schemas.microsoft.com/office/drawing/2014/main" id="{BCA82F01-04F8-48F7-9002-196D12A14BC5}"/>
              </a:ext>
            </a:extLst>
          </p:cNvPr>
          <p:cNvSpPr>
            <a:spLocks noGrp="1"/>
          </p:cNvSpPr>
          <p:nvPr>
            <p:ph type="sldNum" sz="quarter" idx="16"/>
          </p:nvPr>
        </p:nvSpPr>
        <p:spPr>
          <a:xfrm>
            <a:off x="10896600" y="6297084"/>
            <a:ext cx="719667" cy="192616"/>
          </a:xfrm>
        </p:spPr>
        <p:txBody>
          <a:bodyPr/>
          <a:lstStyle/>
          <a:p>
            <a:fld id="{ACEBE45B-6803-46CD-A684-94950845CB5A}" type="slidenum">
              <a:rPr lang="zh-CN" altLang="en-US" smtClean="0"/>
              <a:t>24</a:t>
            </a:fld>
            <a:endParaRPr lang="zh-CN" altLang="en-US" dirty="0"/>
          </a:p>
        </p:txBody>
      </p:sp>
    </p:spTree>
    <p:extLst>
      <p:ext uri="{BB962C8B-B14F-4D97-AF65-F5344CB8AC3E}">
        <p14:creationId xmlns:p14="http://schemas.microsoft.com/office/powerpoint/2010/main" val="1622658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标题 1"/>
          <p:cNvSpPr>
            <a:spLocks noGrp="1"/>
          </p:cNvSpPr>
          <p:nvPr>
            <p:ph type="title"/>
          </p:nvPr>
        </p:nvSpPr>
        <p:spPr/>
        <p:txBody>
          <a:bodyPr>
            <a:normAutofit/>
          </a:bodyPr>
          <a:lstStyle/>
          <a:p>
            <a:r>
              <a:rPr lang="en-US" altLang="zh-CN" sz="3200" dirty="0"/>
              <a:t>Toward understanding action recognition</a:t>
            </a:r>
            <a:endParaRPr lang="zh-CN" altLang="en-US" sz="3200" dirty="0"/>
          </a:p>
        </p:txBody>
      </p:sp>
      <p:sp>
        <p:nvSpPr>
          <p:cNvPr id="5" name="灯片编号占位符 4"/>
          <p:cNvSpPr>
            <a:spLocks noGrp="1"/>
          </p:cNvSpPr>
          <p:nvPr>
            <p:ph type="sldNum" sz="quarter" idx="16"/>
          </p:nvPr>
        </p:nvSpPr>
        <p:spPr/>
        <p:txBody>
          <a:bodyPr/>
          <a:lstStyle/>
          <a:p>
            <a:fld id="{ACEBE45B-6803-46CD-A684-94950845CB5A}" type="slidenum">
              <a:rPr lang="zh-CN" altLang="en-US" smtClean="0"/>
              <a:t>25</a:t>
            </a:fld>
            <a:endParaRPr lang="zh-CN" altLang="en-US"/>
          </a:p>
        </p:txBody>
      </p:sp>
      <p:sp>
        <p:nvSpPr>
          <p:cNvPr id="69" name="副标题 2"/>
          <p:cNvSpPr txBox="1">
            <a:spLocks/>
          </p:cNvSpPr>
          <p:nvPr/>
        </p:nvSpPr>
        <p:spPr>
          <a:xfrm>
            <a:off x="1943192" y="879429"/>
            <a:ext cx="8187781" cy="72384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dirty="0">
                <a:solidFill>
                  <a:srgbClr val="0000FF"/>
                </a:solidFill>
              </a:rPr>
              <a:t>For Spatial Structure</a:t>
            </a:r>
            <a:r>
              <a:rPr lang="zh-CN" altLang="en-US" sz="2400" dirty="0">
                <a:solidFill>
                  <a:srgbClr val="0000FF"/>
                </a:solidFill>
              </a:rPr>
              <a:t>：</a:t>
            </a:r>
            <a:endParaRPr lang="en-US" altLang="zh-CN" sz="2400" dirty="0">
              <a:solidFill>
                <a:srgbClr val="0000FF"/>
              </a:solidFill>
            </a:endParaRPr>
          </a:p>
          <a:p>
            <a:pPr marL="0" indent="0">
              <a:buNone/>
            </a:pPr>
            <a:r>
              <a:rPr lang="en-US" altLang="zh-CN" sz="2400" dirty="0">
                <a:solidFill>
                  <a:srgbClr val="0000FF"/>
                </a:solidFill>
              </a:rPr>
              <a:t>Top-3 most “important” Pairs/Triples on sub-JHMDB dataset</a:t>
            </a:r>
            <a:endParaRPr lang="en-US" altLang="zh-CN" sz="2000" dirty="0"/>
          </a:p>
        </p:txBody>
      </p:sp>
      <p:pic>
        <p:nvPicPr>
          <p:cNvPr id="24" name="图片 23">
            <a:extLst>
              <a:ext uri="{FF2B5EF4-FFF2-40B4-BE49-F238E27FC236}">
                <a16:creationId xmlns:a16="http://schemas.microsoft.com/office/drawing/2014/main" id="{F4E91631-5AA1-42F5-9704-62CC9AB2F8A4}"/>
              </a:ext>
            </a:extLst>
          </p:cNvPr>
          <p:cNvPicPr/>
          <p:nvPr/>
        </p:nvPicPr>
        <p:blipFill rotWithShape="1">
          <a:blip r:embed="rId3"/>
          <a:srcRect b="48753"/>
          <a:stretch/>
        </p:blipFill>
        <p:spPr>
          <a:xfrm>
            <a:off x="1731324" y="1453114"/>
            <a:ext cx="8685157" cy="5014460"/>
          </a:xfrm>
          <a:prstGeom prst="rect">
            <a:avLst/>
          </a:prstGeom>
        </p:spPr>
      </p:pic>
    </p:spTree>
    <p:extLst>
      <p:ext uri="{BB962C8B-B14F-4D97-AF65-F5344CB8AC3E}">
        <p14:creationId xmlns:p14="http://schemas.microsoft.com/office/powerpoint/2010/main" val="3660797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9E5043-247F-42AA-A9A1-D4D4D9739932}"/>
              </a:ext>
            </a:extLst>
          </p:cNvPr>
          <p:cNvSpPr>
            <a:spLocks noGrp="1"/>
          </p:cNvSpPr>
          <p:nvPr>
            <p:ph type="title"/>
          </p:nvPr>
        </p:nvSpPr>
        <p:spPr/>
        <p:txBody>
          <a:bodyPr/>
          <a:lstStyle/>
          <a:p>
            <a:r>
              <a:rPr lang="en-US" dirty="0"/>
              <a:t>Can you guess? </a:t>
            </a:r>
            <a:endParaRPr lang="en-GB" dirty="0"/>
          </a:p>
        </p:txBody>
      </p:sp>
      <p:sp>
        <p:nvSpPr>
          <p:cNvPr id="3" name="Slide Number Placeholder 2"/>
          <p:cNvSpPr>
            <a:spLocks noGrp="1"/>
          </p:cNvSpPr>
          <p:nvPr>
            <p:ph type="sldNum" sz="quarter" idx="16"/>
          </p:nvPr>
        </p:nvSpPr>
        <p:spPr/>
        <p:txBody>
          <a:bodyPr/>
          <a:lstStyle/>
          <a:p>
            <a:pPr lvl="0"/>
            <a:fld id="{4F9AC08D-23A9-440E-BCB9-AA1E9877CC38}" type="slidenum">
              <a:rPr lang="en-US" noProof="0" smtClean="0"/>
              <a:pPr lvl="0"/>
              <a:t>26</a:t>
            </a:fld>
            <a:endParaRPr lang="en-US" noProof="0"/>
          </a:p>
        </p:txBody>
      </p:sp>
      <p:pic>
        <p:nvPicPr>
          <p:cNvPr id="2" name="Alexander_pushing_the_table_push_f_cm_np1_ba_bad_1_skt">
            <a:hlinkClick r:id="" action="ppaction://media"/>
            <a:extLst>
              <a:ext uri="{FF2B5EF4-FFF2-40B4-BE49-F238E27FC236}">
                <a16:creationId xmlns:a16="http://schemas.microsoft.com/office/drawing/2014/main" id="{1B357B6C-9FE7-DC4B-BD8E-814EA447B9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39145" y="1487244"/>
            <a:ext cx="6713175" cy="5034880"/>
          </a:xfrm>
          <a:prstGeom prst="rect">
            <a:avLst/>
          </a:prstGeom>
          <a:ln>
            <a:solidFill>
              <a:srgbClr val="FF0876"/>
            </a:solidFill>
          </a:ln>
        </p:spPr>
      </p:pic>
    </p:spTree>
    <p:extLst>
      <p:ext uri="{BB962C8B-B14F-4D97-AF65-F5344CB8AC3E}">
        <p14:creationId xmlns:p14="http://schemas.microsoft.com/office/powerpoint/2010/main" val="283758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2B4E8-FFDD-4C93-86E7-67C3A534AD45}"/>
              </a:ext>
            </a:extLst>
          </p:cNvPr>
          <p:cNvSpPr>
            <a:spLocks noGrp="1"/>
          </p:cNvSpPr>
          <p:nvPr>
            <p:ph type="title"/>
          </p:nvPr>
        </p:nvSpPr>
        <p:spPr/>
        <p:txBody>
          <a:bodyPr/>
          <a:lstStyle/>
          <a:p>
            <a:endParaRPr lang="en-GB"/>
          </a:p>
        </p:txBody>
      </p:sp>
      <p:sp>
        <p:nvSpPr>
          <p:cNvPr id="3" name="Slide Number Placeholder 2"/>
          <p:cNvSpPr>
            <a:spLocks noGrp="1"/>
          </p:cNvSpPr>
          <p:nvPr>
            <p:ph type="sldNum" sz="quarter" idx="16"/>
          </p:nvPr>
        </p:nvSpPr>
        <p:spPr/>
        <p:txBody>
          <a:bodyPr/>
          <a:lstStyle/>
          <a:p>
            <a:pPr lvl="0"/>
            <a:fld id="{4F9AC08D-23A9-440E-BCB9-AA1E9877CC38}" type="slidenum">
              <a:rPr lang="en-US" noProof="0" smtClean="0"/>
              <a:pPr lvl="0"/>
              <a:t>27</a:t>
            </a:fld>
            <a:endParaRPr lang="en-US" noProof="0"/>
          </a:p>
        </p:txBody>
      </p:sp>
      <p:sp>
        <p:nvSpPr>
          <p:cNvPr id="8" name="TextBox 7">
            <a:extLst>
              <a:ext uri="{FF2B5EF4-FFF2-40B4-BE49-F238E27FC236}">
                <a16:creationId xmlns:a16="http://schemas.microsoft.com/office/drawing/2014/main" id="{7462874D-8E6F-41A5-940B-0EC9AB731F93}"/>
              </a:ext>
            </a:extLst>
          </p:cNvPr>
          <p:cNvSpPr txBox="1"/>
          <p:nvPr/>
        </p:nvSpPr>
        <p:spPr>
          <a:xfrm>
            <a:off x="5651809" y="1241660"/>
            <a:ext cx="888384" cy="461665"/>
          </a:xfrm>
          <a:prstGeom prst="rect">
            <a:avLst/>
          </a:prstGeom>
          <a:noFill/>
          <a:ln>
            <a:noFill/>
          </a:ln>
        </p:spPr>
        <p:txBody>
          <a:bodyPr wrap="none" rtlCol="0">
            <a:spAutoFit/>
          </a:bodyPr>
          <a:lstStyle/>
          <a:p>
            <a:pPr algn="ctr"/>
            <a:r>
              <a:rPr lang="en-US" sz="2400" b="1" dirty="0">
                <a:solidFill>
                  <a:srgbClr val="00B0F0"/>
                </a:solidFill>
                <a:latin typeface="Neue Haas Unica W1G" panose="020B0504030206020203" pitchFamily="34" charset="0"/>
              </a:rPr>
              <a:t>PUSH</a:t>
            </a:r>
          </a:p>
        </p:txBody>
      </p:sp>
      <p:pic>
        <p:nvPicPr>
          <p:cNvPr id="10" name="Alexander_pushing_the_table_push_f_cm_np1_ba_bad_1_rgb">
            <a:hlinkClick r:id="" action="ppaction://media"/>
            <a:extLst>
              <a:ext uri="{FF2B5EF4-FFF2-40B4-BE49-F238E27FC236}">
                <a16:creationId xmlns:a16="http://schemas.microsoft.com/office/drawing/2014/main" id="{296B2DCB-B482-4A38-B170-3237CBA1681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85039" y="2142887"/>
            <a:ext cx="4064000" cy="3048000"/>
          </a:xfrm>
          <a:prstGeom prst="rect">
            <a:avLst/>
          </a:prstGeom>
        </p:spPr>
      </p:pic>
      <p:pic>
        <p:nvPicPr>
          <p:cNvPr id="9" name="Alexander_pushing_the_table_push_f_cm_np1_ba_bad_1_est_skt_conf">
            <a:hlinkClick r:id="" action="ppaction://media"/>
            <a:extLst>
              <a:ext uri="{FF2B5EF4-FFF2-40B4-BE49-F238E27FC236}">
                <a16:creationId xmlns:a16="http://schemas.microsoft.com/office/drawing/2014/main" id="{B155F6A8-874A-1642-BE6C-07E7C144E79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625278" y="2129353"/>
            <a:ext cx="4101871" cy="3076403"/>
          </a:xfrm>
          <a:prstGeom prst="rect">
            <a:avLst/>
          </a:prstGeom>
          <a:ln w="12700">
            <a:solidFill>
              <a:srgbClr val="00B0F0"/>
            </a:solidFill>
          </a:ln>
        </p:spPr>
      </p:pic>
    </p:spTree>
    <p:extLst>
      <p:ext uri="{BB962C8B-B14F-4D97-AF65-F5344CB8AC3E}">
        <p14:creationId xmlns:p14="http://schemas.microsoft.com/office/powerpoint/2010/main" val="167596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7" fill="hold"/>
                                        <p:tgtEl>
                                          <p:spTgt spid="10"/>
                                        </p:tgtEl>
                                      </p:cBhvr>
                                    </p:cmd>
                                  </p:childTnLst>
                                </p:cTn>
                              </p:par>
                              <p:par>
                                <p:cTn id="7" presetID="1" presetClass="mediacall" presetSubtype="0" fill="hold" nodeType="withEffect">
                                  <p:stCondLst>
                                    <p:cond delay="0"/>
                                  </p:stCondLst>
                                  <p:childTnLst>
                                    <p:cmd type="call" cmd="playFrom(0.0)">
                                      <p:cBhvr>
                                        <p:cTn id="8" dur="9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video>
              <p:cMediaNode vol="80000">
                <p:cTn id="14" repeatCount="indefinite" fill="hold" display="0">
                  <p:stCondLst>
                    <p:cond delay="indefinite"/>
                  </p:stCondLst>
                </p:cTn>
                <p:tgtEl>
                  <p:spTgt spid="10"/>
                </p:tgtEl>
              </p:cMediaNode>
            </p:vide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video>
              <p:cMediaNode vol="80000">
                <p:cTn id="20" repeatCount="indefinite" fill="hold" display="0">
                  <p:stCondLst>
                    <p:cond delay="indefinite"/>
                  </p:stCondLst>
                </p:cTn>
                <p:tgtEl>
                  <p:spTgt spid="9"/>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p:cNvSpPr>
            <a:spLocks noGrp="1"/>
          </p:cNvSpPr>
          <p:nvPr>
            <p:ph idx="1"/>
          </p:nvPr>
        </p:nvSpPr>
        <p:spPr>
          <a:xfrm>
            <a:off x="143339" y="1293964"/>
            <a:ext cx="6845063" cy="4658104"/>
          </a:xfrm>
        </p:spPr>
        <p:txBody>
          <a:bodyPr>
            <a:noAutofit/>
          </a:bodyPr>
          <a:lstStyle/>
          <a:p>
            <a:pPr marL="457189" lvl="1"/>
            <a:r>
              <a:rPr lang="en-GB" sz="1867" dirty="0"/>
              <a:t>In a clinical trial, mood zoom data was requested daily from three groups (total 130 people for a year) with distinct diagnoses: bipolar disorder, borderline personality disorder or healthy control. The data was noisy, missing. </a:t>
            </a:r>
          </a:p>
          <a:p>
            <a:pPr marL="457189" lvl="1"/>
            <a:endParaRPr lang="en-GB" sz="1867" dirty="0"/>
          </a:p>
          <a:p>
            <a:pPr marL="457189" lvl="1"/>
            <a:r>
              <a:rPr lang="en-GB" sz="1867" dirty="0"/>
              <a:t>This mood data was grouped into episodes of 20 sequential responses; a random forest classifier using second order signature features was trained on these episodes; it obtained very good separation of the three groups using one-cross validation.</a:t>
            </a:r>
          </a:p>
          <a:p>
            <a:pPr marL="457189" lvl="1"/>
            <a:endParaRPr lang="en-GB" sz="1867" dirty="0"/>
          </a:p>
          <a:p>
            <a:pPr marL="457189" lvl="1"/>
            <a:r>
              <a:rPr lang="en-GB" sz="1867" dirty="0"/>
              <a:t>Second order information was important. Signatures were critical to controlling the dimension given the sample size.</a:t>
            </a:r>
            <a:endParaRPr lang="en-US" sz="1867" dirty="0"/>
          </a:p>
          <a:p>
            <a:pPr marL="457189" lvl="1"/>
            <a:r>
              <a:rPr lang="en-US" sz="1400" dirty="0"/>
              <a:t>Arribas, Imanol Perez, Guy M. Goodwin, John R. Geddes, Terry Lyons, and Kate EA Saunders. "A signature-based machine learning model for distinguishing bipolar disorder and borderline personality disorder." Translational psychiatry 8, no. 1 (2018): 274.</a:t>
            </a:r>
            <a:endParaRPr lang="en-GB" sz="1400" dirty="0"/>
          </a:p>
          <a:p>
            <a:endParaRPr lang="es-ES" sz="1867" dirty="0"/>
          </a:p>
          <a:p>
            <a:pPr lvl="1"/>
            <a:endParaRPr lang="es-ES" sz="1867" dirty="0"/>
          </a:p>
          <a:p>
            <a:endParaRPr lang="en-US" sz="1867" dirty="0"/>
          </a:p>
        </p:txBody>
      </p:sp>
      <p:sp>
        <p:nvSpPr>
          <p:cNvPr id="4" name="Slide Number Placeholder 3">
            <a:extLst>
              <a:ext uri="{FF2B5EF4-FFF2-40B4-BE49-F238E27FC236}">
                <a16:creationId xmlns:a16="http://schemas.microsoft.com/office/drawing/2014/main" id="{628F72E7-9B37-4929-8D2B-B88A47168130}"/>
              </a:ext>
            </a:extLst>
          </p:cNvPr>
          <p:cNvSpPr>
            <a:spLocks noGrp="1"/>
          </p:cNvSpPr>
          <p:nvPr>
            <p:ph type="sldNum" sz="quarter" idx="11"/>
          </p:nvPr>
        </p:nvSpPr>
        <p:spPr/>
        <p:txBody>
          <a:bodyPr/>
          <a:lstStyle/>
          <a:p>
            <a:fld id="{EF91C795-CCE3-43C8-8BDC-9AA703172EC9}" type="slidenum">
              <a:rPr lang="en-US" smtClean="0"/>
              <a:t>28</a:t>
            </a:fld>
            <a:endParaRPr lang="en-US"/>
          </a:p>
        </p:txBody>
      </p:sp>
      <p:sp>
        <p:nvSpPr>
          <p:cNvPr id="6" name="Título 5"/>
          <p:cNvSpPr>
            <a:spLocks noGrp="1"/>
          </p:cNvSpPr>
          <p:nvPr>
            <p:ph type="title"/>
          </p:nvPr>
        </p:nvSpPr>
        <p:spPr/>
        <p:txBody>
          <a:bodyPr>
            <a:normAutofit/>
          </a:bodyPr>
          <a:lstStyle/>
          <a:p>
            <a:r>
              <a:rPr lang="es-ES" sz="4000" dirty="0" err="1"/>
              <a:t>Triaging</a:t>
            </a:r>
            <a:r>
              <a:rPr lang="es-ES" sz="4000" dirty="0"/>
              <a:t> BP </a:t>
            </a:r>
            <a:r>
              <a:rPr lang="es-ES" sz="4000" dirty="0" err="1"/>
              <a:t>BP</a:t>
            </a:r>
            <a:r>
              <a:rPr lang="es-ES" sz="4000" dirty="0"/>
              <a:t> &amp; N </a:t>
            </a:r>
            <a:r>
              <a:rPr lang="es-ES" sz="4000" dirty="0" err="1"/>
              <a:t>on</a:t>
            </a:r>
            <a:r>
              <a:rPr lang="es-ES" sz="4000" dirty="0"/>
              <a:t> the </a:t>
            </a:r>
            <a:r>
              <a:rPr lang="es-ES" sz="4000" dirty="0" err="1"/>
              <a:t>basis</a:t>
            </a:r>
            <a:r>
              <a:rPr lang="es-ES" sz="4000" dirty="0"/>
              <a:t> </a:t>
            </a:r>
            <a:r>
              <a:rPr lang="es-ES" sz="4000" dirty="0" err="1"/>
              <a:t>of</a:t>
            </a:r>
            <a:r>
              <a:rPr lang="es-ES" sz="4000" dirty="0"/>
              <a:t> </a:t>
            </a:r>
            <a:r>
              <a:rPr lang="es-ES" sz="4000" dirty="0" err="1"/>
              <a:t>mood</a:t>
            </a:r>
            <a:r>
              <a:rPr lang="es-ES" sz="4000" dirty="0"/>
              <a:t> zoom</a:t>
            </a:r>
            <a:endParaRPr lang="en-US" sz="4000" dirty="0"/>
          </a:p>
        </p:txBody>
      </p:sp>
      <p:sp>
        <p:nvSpPr>
          <p:cNvPr id="15" name="CuadroTexto 14"/>
          <p:cNvSpPr txBox="1"/>
          <p:nvPr/>
        </p:nvSpPr>
        <p:spPr>
          <a:xfrm>
            <a:off x="6988401" y="5564038"/>
            <a:ext cx="4440896" cy="666977"/>
          </a:xfrm>
          <a:prstGeom prst="rect">
            <a:avLst/>
          </a:prstGeom>
          <a:noFill/>
        </p:spPr>
        <p:txBody>
          <a:bodyPr wrap="none" rtlCol="0">
            <a:spAutoFit/>
          </a:bodyPr>
          <a:lstStyle/>
          <a:p>
            <a:r>
              <a:rPr lang="en-GB" sz="1867" dirty="0"/>
              <a:t>Evolution of anxiety scores for a participant </a:t>
            </a:r>
            <a:br>
              <a:rPr lang="en-GB" sz="1867" dirty="0"/>
            </a:br>
            <a:r>
              <a:rPr lang="en-GB" sz="1867" dirty="0"/>
              <a:t>diagnosed with bipolar disorder</a:t>
            </a:r>
            <a:r>
              <a:rPr lang="es-ES" sz="1867" dirty="0"/>
              <a:t>.</a:t>
            </a:r>
            <a:endParaRPr lang="en-US" sz="1867" dirty="0"/>
          </a:p>
        </p:txBody>
      </p:sp>
      <p:pic>
        <p:nvPicPr>
          <p:cNvPr id="10" name="Marcador de contenido 13">
            <a:extLst>
              <a:ext uri="{FF2B5EF4-FFF2-40B4-BE49-F238E27FC236}">
                <a16:creationId xmlns:a16="http://schemas.microsoft.com/office/drawing/2014/main" id="{97143512-9B4E-4D2D-ADBA-89D5D858B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8402" y="1175250"/>
            <a:ext cx="4536215" cy="4388788"/>
          </a:xfrm>
          <a:prstGeom prst="rect">
            <a:avLst/>
          </a:prstGeom>
        </p:spPr>
      </p:pic>
    </p:spTree>
    <p:extLst>
      <p:ext uri="{BB962C8B-B14F-4D97-AF65-F5344CB8AC3E}">
        <p14:creationId xmlns:p14="http://schemas.microsoft.com/office/powerpoint/2010/main" val="2738961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575734" y="1927573"/>
            <a:ext cx="11040533" cy="4320116"/>
          </a:xfrm>
        </p:spPr>
        <p:txBody>
          <a:bodyPr/>
          <a:lstStyle/>
          <a:p>
            <a:pPr marL="457189" lvl="1"/>
            <a:r>
              <a:rPr lang="en-GB" sz="1867" dirty="0"/>
              <a:t>Mood zoom data was requested daily from three groups (total 130 people for a year) with distinct diagnoses: bipolar disorder, borderline personality disorder or healthy control. The data was noisy, missing. Using higher order information (anger before depression …) captured by low dimensional signatures was able to classify on spectrum. The project is one of three being showcased and made reproducible at the </a:t>
            </a:r>
            <a:r>
              <a:rPr lang="en-GB" sz="1867"/>
              <a:t>ATI.</a:t>
            </a:r>
            <a:endParaRPr lang="en-US" sz="1867" dirty="0"/>
          </a:p>
        </p:txBody>
      </p:sp>
      <p:sp>
        <p:nvSpPr>
          <p:cNvPr id="9" name="Slide Number Placeholder 8">
            <a:extLst>
              <a:ext uri="{FF2B5EF4-FFF2-40B4-BE49-F238E27FC236}">
                <a16:creationId xmlns:a16="http://schemas.microsoft.com/office/drawing/2014/main" id="{E276449B-2F33-44F2-ABF7-553B9561926B}"/>
              </a:ext>
            </a:extLst>
          </p:cNvPr>
          <p:cNvSpPr>
            <a:spLocks noGrp="1"/>
          </p:cNvSpPr>
          <p:nvPr>
            <p:ph type="sldNum" sz="quarter" idx="11"/>
          </p:nvPr>
        </p:nvSpPr>
        <p:spPr/>
        <p:txBody>
          <a:bodyPr/>
          <a:lstStyle/>
          <a:p>
            <a:fld id="{EF91C795-CCE3-43C8-8BDC-9AA703172EC9}" type="slidenum">
              <a:rPr lang="en-US" smtClean="0"/>
              <a:t>29</a:t>
            </a:fld>
            <a:endParaRPr lang="en-US"/>
          </a:p>
        </p:txBody>
      </p:sp>
      <p:sp>
        <p:nvSpPr>
          <p:cNvPr id="2" name="Título 1"/>
          <p:cNvSpPr>
            <a:spLocks noGrp="1"/>
          </p:cNvSpPr>
          <p:nvPr>
            <p:ph type="title"/>
          </p:nvPr>
        </p:nvSpPr>
        <p:spPr/>
        <p:txBody>
          <a:bodyPr/>
          <a:lstStyle/>
          <a:p>
            <a:r>
              <a:rPr lang="es-ES" sz="4000" dirty="0" err="1"/>
              <a:t>Triaging</a:t>
            </a:r>
            <a:r>
              <a:rPr lang="es-ES" sz="4000" dirty="0"/>
              <a:t> BP </a:t>
            </a:r>
            <a:r>
              <a:rPr lang="es-ES" sz="4000" dirty="0" err="1"/>
              <a:t>BP</a:t>
            </a:r>
            <a:r>
              <a:rPr lang="es-ES" sz="4000" dirty="0"/>
              <a:t> &amp; N </a:t>
            </a:r>
            <a:r>
              <a:rPr lang="es-ES" sz="4000" dirty="0" err="1"/>
              <a:t>on</a:t>
            </a:r>
            <a:r>
              <a:rPr lang="es-ES" sz="4000" dirty="0"/>
              <a:t> </a:t>
            </a:r>
            <a:r>
              <a:rPr lang="es-ES" sz="4000" dirty="0" err="1"/>
              <a:t>the</a:t>
            </a:r>
            <a:r>
              <a:rPr lang="es-ES" sz="4000" dirty="0"/>
              <a:t> </a:t>
            </a:r>
            <a:r>
              <a:rPr lang="es-ES" sz="4000" dirty="0" err="1"/>
              <a:t>basis</a:t>
            </a:r>
            <a:r>
              <a:rPr lang="es-ES" sz="4000" dirty="0"/>
              <a:t> </a:t>
            </a:r>
            <a:r>
              <a:rPr lang="es-ES" sz="4000" dirty="0" err="1"/>
              <a:t>of</a:t>
            </a:r>
            <a:r>
              <a:rPr lang="es-ES" sz="4000" dirty="0"/>
              <a:t> </a:t>
            </a:r>
            <a:r>
              <a:rPr lang="es-ES" sz="4000" dirty="0" err="1"/>
              <a:t>mood</a:t>
            </a:r>
            <a:r>
              <a:rPr lang="es-ES" sz="4000" dirty="0"/>
              <a:t> zoom</a:t>
            </a:r>
            <a:endParaRPr lang="en-US" sz="4000"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057" y="3517125"/>
            <a:ext cx="3063665" cy="2481623"/>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992" y="3432293"/>
            <a:ext cx="3083971" cy="2566455"/>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6160" y="3429000"/>
            <a:ext cx="3099925" cy="2569747"/>
          </a:xfrm>
          <a:prstGeom prst="rect">
            <a:avLst/>
          </a:prstGeom>
        </p:spPr>
      </p:pic>
    </p:spTree>
    <p:extLst>
      <p:ext uri="{BB962C8B-B14F-4D97-AF65-F5344CB8AC3E}">
        <p14:creationId xmlns:p14="http://schemas.microsoft.com/office/powerpoint/2010/main" val="2623382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C8C094-7137-B448-8716-2C0CC7EE63D6}"/>
              </a:ext>
            </a:extLst>
          </p:cNvPr>
          <p:cNvPicPr>
            <a:picLocks noChangeAspect="1"/>
          </p:cNvPicPr>
          <p:nvPr/>
        </p:nvPicPr>
        <p:blipFill>
          <a:blip r:embed="rId5"/>
          <a:stretch>
            <a:fillRect/>
          </a:stretch>
        </p:blipFill>
        <p:spPr>
          <a:xfrm>
            <a:off x="8304246" y="567031"/>
            <a:ext cx="2784589" cy="3988624"/>
          </a:xfrm>
          <a:prstGeom prst="rect">
            <a:avLst/>
          </a:prstGeom>
          <a:effectLst>
            <a:outerShdw blurRad="50800" dir="2700000" sx="101000" sy="101000" algn="tl" rotWithShape="0">
              <a:prstClr val="black">
                <a:alpha val="8000"/>
              </a:prstClr>
            </a:outerShdw>
          </a:effectLst>
        </p:spPr>
      </p:pic>
      <p:sp>
        <p:nvSpPr>
          <p:cNvPr id="2" name="Title 1"/>
          <p:cNvSpPr>
            <a:spLocks noGrp="1"/>
          </p:cNvSpPr>
          <p:nvPr>
            <p:ph type="title"/>
          </p:nvPr>
        </p:nvSpPr>
        <p:spPr/>
        <p:txBody>
          <a:bodyPr/>
          <a:lstStyle/>
          <a:p>
            <a:r>
              <a:rPr lang="en-GB" dirty="0"/>
              <a:t>Technology underlying research</a:t>
            </a:r>
            <a:endParaRPr lang="en-US" dirty="0"/>
          </a:p>
        </p:txBody>
      </p:sp>
      <p:sp>
        <p:nvSpPr>
          <p:cNvPr id="3" name="Slide Number Placeholder 2"/>
          <p:cNvSpPr>
            <a:spLocks noGrp="1"/>
          </p:cNvSpPr>
          <p:nvPr>
            <p:ph type="sldNum" sz="quarter" idx="16"/>
          </p:nvPr>
        </p:nvSpPr>
        <p:spPr/>
        <p:txBody>
          <a:bodyPr/>
          <a:lstStyle/>
          <a:p>
            <a:fld id="{4F9AC08D-23A9-440E-BCB9-AA1E9877CC38}" type="slidenum">
              <a:rPr lang="en-US"/>
              <a:pPr/>
              <a:t>3</a:t>
            </a:fld>
            <a:endParaRPr lang="en-US"/>
          </a:p>
        </p:txBody>
      </p:sp>
      <p:sp>
        <p:nvSpPr>
          <p:cNvPr id="6" name="TextBox 5">
            <a:extLst>
              <a:ext uri="{FF2B5EF4-FFF2-40B4-BE49-F238E27FC236}">
                <a16:creationId xmlns:a16="http://schemas.microsoft.com/office/drawing/2014/main" id="{9AF14A1D-251E-4AE3-AD35-346D9143521C}"/>
              </a:ext>
            </a:extLst>
          </p:cNvPr>
          <p:cNvSpPr txBox="1"/>
          <p:nvPr/>
        </p:nvSpPr>
        <p:spPr>
          <a:xfrm>
            <a:off x="720817" y="1375480"/>
            <a:ext cx="6643105" cy="4951099"/>
          </a:xfrm>
          <a:prstGeom prst="rect">
            <a:avLst/>
          </a:prstGeom>
          <a:noFill/>
        </p:spPr>
        <p:txBody>
          <a:bodyPr wrap="square" lIns="0" tIns="0" rIns="0" bIns="45720" rtlCol="0">
            <a:spAutoFit/>
          </a:bodyPr>
          <a:lstStyle/>
          <a:p>
            <a:pPr lvl="0">
              <a:defRPr/>
            </a:pPr>
            <a:endParaRPr lang="en-GB" sz="1867" dirty="0">
              <a:latin typeface="Graphik" panose="020B0503030202060203" pitchFamily="34" charset="0"/>
              <a:ea typeface="Cambria" charset="0"/>
            </a:endParaRPr>
          </a:p>
          <a:p>
            <a:pPr lvl="0">
              <a:defRPr/>
            </a:pPr>
            <a:r>
              <a:rPr lang="en-GB" sz="1867" b="1" dirty="0">
                <a:latin typeface="Graphik" panose="020B0503030202060203" pitchFamily="34" charset="0"/>
                <a:ea typeface="Cambria" charset="0"/>
              </a:rPr>
              <a:t>Main Technology : </a:t>
            </a:r>
          </a:p>
          <a:p>
            <a:pPr lvl="0">
              <a:defRPr/>
            </a:pPr>
            <a:endParaRPr lang="en-GB" sz="1867" b="1" dirty="0">
              <a:latin typeface="Graphik" panose="020B0503030202060203" pitchFamily="34" charset="0"/>
              <a:ea typeface="Cambria" charset="0"/>
            </a:endParaRPr>
          </a:p>
          <a:p>
            <a:pPr lvl="0">
              <a:defRPr/>
            </a:pPr>
            <a:r>
              <a:rPr lang="en-GB" sz="1867" dirty="0">
                <a:latin typeface="Graphik" panose="020B0503030202060203" pitchFamily="34" charset="0"/>
                <a:ea typeface="Cambria" charset="0"/>
              </a:rPr>
              <a:t>A new area of mathematics known as Rough Path Theory, and a mathematical tool known as the ‘</a:t>
            </a:r>
            <a:r>
              <a:rPr lang="en-GB" sz="1867" b="1" dirty="0">
                <a:latin typeface="Graphik" panose="020B0503030202060203" pitchFamily="34" charset="0"/>
                <a:ea typeface="Cambria" charset="0"/>
              </a:rPr>
              <a:t>path signature</a:t>
            </a:r>
            <a:r>
              <a:rPr lang="en-GB" sz="1867" dirty="0">
                <a:latin typeface="Graphik" panose="020B0503030202060203" pitchFamily="34" charset="0"/>
                <a:ea typeface="Cambria" charset="0"/>
              </a:rPr>
              <a:t>’ provide a way of adding value to conventional machine learning to better ‘understand’ evolving data streams. </a:t>
            </a:r>
          </a:p>
          <a:p>
            <a:pPr lvl="0">
              <a:defRPr/>
            </a:pPr>
            <a:endParaRPr lang="en-GB" sz="1867" dirty="0">
              <a:latin typeface="Graphik" panose="020B0503030202060203" pitchFamily="34" charset="0"/>
              <a:ea typeface="Cambria" charset="0"/>
            </a:endParaRPr>
          </a:p>
          <a:p>
            <a:pPr lvl="0">
              <a:defRPr/>
            </a:pPr>
            <a:r>
              <a:rPr lang="en-GB" sz="1867" dirty="0">
                <a:latin typeface="Graphik" panose="020B0503030202060203" pitchFamily="34" charset="0"/>
                <a:ea typeface="Cambria" charset="0"/>
              </a:rPr>
              <a:t>The goal is to develop a powerful mathematical framework for the systematic understanding of patterns in evolving multimodal data and for the classification of these patterns; and build tools for </a:t>
            </a:r>
            <a:r>
              <a:rPr lang="en-GB" sz="1867" dirty="0" err="1">
                <a:latin typeface="Graphik" panose="020B0503030202060203" pitchFamily="34" charset="0"/>
                <a:ea typeface="Cambria" charset="0"/>
              </a:rPr>
              <a:t>PyTorch</a:t>
            </a:r>
            <a:r>
              <a:rPr lang="en-GB" sz="1867" dirty="0">
                <a:latin typeface="Graphik" panose="020B0503030202060203" pitchFamily="34" charset="0"/>
                <a:ea typeface="Cambria" charset="0"/>
              </a:rPr>
              <a:t>, TensorFlow etc. to better learn from multimodal streams.</a:t>
            </a:r>
          </a:p>
          <a:p>
            <a:pPr lvl="0">
              <a:defRPr/>
            </a:pPr>
            <a:endParaRPr lang="en-GB" sz="1867" dirty="0">
              <a:latin typeface="Graphik" panose="020B0503030202060203" pitchFamily="34" charset="0"/>
              <a:ea typeface="Cambria" charset="0"/>
            </a:endParaRPr>
          </a:p>
          <a:p>
            <a:pPr lvl="0">
              <a:defRPr/>
            </a:pPr>
            <a:r>
              <a:rPr lang="en-GB" sz="1867" dirty="0">
                <a:latin typeface="Graphik" panose="020B0503030202060203" pitchFamily="34" charset="0"/>
                <a:ea typeface="Cambria" charset="0"/>
              </a:rPr>
              <a:t>A significant example early application of this approach was to the online Chinese handwriting problem. Ben Graham won the ICDAR competition.  SCUT (</a:t>
            </a:r>
            <a:r>
              <a:rPr lang="en-GB" sz="1867" dirty="0" err="1">
                <a:latin typeface="Graphik" panose="020B0503030202060203" pitchFamily="34" charset="0"/>
                <a:ea typeface="Cambria" charset="0"/>
              </a:rPr>
              <a:t>Lianwen</a:t>
            </a:r>
            <a:r>
              <a:rPr lang="en-GB" sz="1867" dirty="0">
                <a:latin typeface="Graphik" panose="020B0503030202060203" pitchFamily="34" charset="0"/>
                <a:ea typeface="Cambria" charset="0"/>
              </a:rPr>
              <a:t> Jin) then engineered an app that works well on CASIO, ICDAR and real world contexts. Absorbed into </a:t>
            </a:r>
            <a:r>
              <a:rPr lang="en-GB" sz="2000" dirty="0" err="1"/>
              <a:t>Sogou</a:t>
            </a:r>
            <a:r>
              <a:rPr lang="en-GB" sz="1867" dirty="0">
                <a:latin typeface="Graphik" panose="020B0503030202060203" pitchFamily="34" charset="0"/>
                <a:ea typeface="Cambria" charset="0"/>
              </a:rPr>
              <a:t>.</a:t>
            </a:r>
          </a:p>
        </p:txBody>
      </p:sp>
      <p:pic>
        <p:nvPicPr>
          <p:cNvPr id="4" name="Media4(chinesecharacterrecogniser)">
            <a:hlinkClick r:id="" action="ppaction://media"/>
            <a:extLst>
              <a:ext uri="{FF2B5EF4-FFF2-40B4-BE49-F238E27FC236}">
                <a16:creationId xmlns:a16="http://schemas.microsoft.com/office/drawing/2014/main" id="{3A60D9DD-8635-904C-8F4D-C23AA1DAB64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a:stretch/>
        </p:blipFill>
        <p:spPr>
          <a:xfrm>
            <a:off x="9552384" y="2028136"/>
            <a:ext cx="2241755" cy="3988624"/>
          </a:xfrm>
          <a:prstGeom prst="rect">
            <a:avLst/>
          </a:prstGeom>
          <a:effectLst>
            <a:outerShdw blurRad="50800" dir="2700000" sx="101000" sy="101000" algn="tl" rotWithShape="0">
              <a:prstClr val="black">
                <a:alpha val="15000"/>
              </a:prstClr>
            </a:outerShdw>
          </a:effectLst>
        </p:spPr>
      </p:pic>
    </p:spTree>
    <p:extLst>
      <p:ext uri="{BB962C8B-B14F-4D97-AF65-F5344CB8AC3E}">
        <p14:creationId xmlns:p14="http://schemas.microsoft.com/office/powerpoint/2010/main" val="306470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Kicking">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rotWithShape="1">
          <a:blip r:embed="rId4"/>
          <a:srcRect l="13939" r="13939"/>
          <a:stretch/>
        </p:blipFill>
        <p:spPr>
          <a:xfrm>
            <a:off x="848540" y="2600308"/>
            <a:ext cx="2077108" cy="1176951"/>
          </a:xfrm>
          <a:prstGeom prst="rect">
            <a:avLst/>
          </a:prstGeom>
        </p:spPr>
      </p:pic>
      <p:sp>
        <p:nvSpPr>
          <p:cNvPr id="4" name="Slide Number Placeholder 3"/>
          <p:cNvSpPr>
            <a:spLocks noGrp="1"/>
          </p:cNvSpPr>
          <p:nvPr>
            <p:ph type="sldNum" sz="quarter" idx="11"/>
          </p:nvPr>
        </p:nvSpPr>
        <p:spPr/>
        <p:txBody>
          <a:bodyPr/>
          <a:lstStyle/>
          <a:p>
            <a:fld id="{19C20864-4C98-4292-B3AC-084F5A1C5DA2}" type="slidenum">
              <a:rPr lang="en-GB" altLang="en-US" smtClean="0"/>
              <a:pPr/>
              <a:t>30</a:t>
            </a:fld>
            <a:endParaRPr lang="en-GB" altLang="en-US"/>
          </a:p>
        </p:txBody>
      </p:sp>
      <p:sp>
        <p:nvSpPr>
          <p:cNvPr id="2" name="Title 1"/>
          <p:cNvSpPr>
            <a:spLocks noGrp="1"/>
          </p:cNvSpPr>
          <p:nvPr>
            <p:ph type="title"/>
          </p:nvPr>
        </p:nvSpPr>
        <p:spPr>
          <a:ln>
            <a:noFill/>
          </a:ln>
        </p:spPr>
        <p:txBody>
          <a:bodyPr/>
          <a:lstStyle/>
          <a:p>
            <a:r>
              <a:rPr lang="en-GB" dirty="0"/>
              <a:t>Leveraging the mathematics</a:t>
            </a:r>
          </a:p>
        </p:txBody>
      </p:sp>
      <p:sp>
        <p:nvSpPr>
          <p:cNvPr id="8" name="Content Placeholder 7">
            <a:extLst>
              <a:ext uri="{FF2B5EF4-FFF2-40B4-BE49-F238E27FC236}">
                <a16:creationId xmlns:a16="http://schemas.microsoft.com/office/drawing/2014/main" id="{6FEBFB0E-218D-4813-85D1-26EADF797969}"/>
              </a:ext>
            </a:extLst>
          </p:cNvPr>
          <p:cNvSpPr>
            <a:spLocks noGrp="1"/>
          </p:cNvSpPr>
          <p:nvPr>
            <p:ph sz="half" idx="4294967295"/>
          </p:nvPr>
        </p:nvSpPr>
        <p:spPr>
          <a:xfrm>
            <a:off x="6426200" y="1690676"/>
            <a:ext cx="2418080" cy="4342640"/>
          </a:xfrm>
        </p:spPr>
        <p:txBody>
          <a:bodyPr>
            <a:normAutofit fontScale="70000" lnSpcReduction="20000"/>
          </a:bodyPr>
          <a:lstStyle/>
          <a:p>
            <a:r>
              <a:rPr lang="en-GB" dirty="0"/>
              <a:t>Chinese handwriting</a:t>
            </a:r>
          </a:p>
          <a:p>
            <a:r>
              <a:rPr lang="en-GB" dirty="0">
                <a:solidFill>
                  <a:prstClr val="black"/>
                </a:solidFill>
              </a:rPr>
              <a:t>Finger drawn characters</a:t>
            </a:r>
          </a:p>
          <a:p>
            <a:endParaRPr lang="en-GB" dirty="0"/>
          </a:p>
          <a:p>
            <a:endParaRPr lang="en-GB" dirty="0"/>
          </a:p>
          <a:p>
            <a:r>
              <a:rPr lang="en-GB" dirty="0"/>
              <a:t>Action Recognition</a:t>
            </a:r>
          </a:p>
          <a:p>
            <a:r>
              <a:rPr lang="en-GB" dirty="0">
                <a:solidFill>
                  <a:prstClr val="black"/>
                </a:solidFill>
              </a:rPr>
              <a:t>Moving matchstick man</a:t>
            </a:r>
          </a:p>
          <a:p>
            <a:endParaRPr lang="en-GB" dirty="0"/>
          </a:p>
          <a:p>
            <a:endParaRPr lang="en-GB" dirty="0"/>
          </a:p>
          <a:p>
            <a:r>
              <a:rPr lang="en-GB" dirty="0"/>
              <a:t>Alzheimer’s Disease</a:t>
            </a:r>
          </a:p>
          <a:p>
            <a:r>
              <a:rPr lang="en-GB" dirty="0">
                <a:solidFill>
                  <a:prstClr val="black"/>
                </a:solidFill>
              </a:rPr>
              <a:t>Brain Weights</a:t>
            </a:r>
            <a:endParaRPr lang="en-GB" dirty="0"/>
          </a:p>
          <a:p>
            <a:endParaRPr lang="en-GB" dirty="0"/>
          </a:p>
          <a:p>
            <a:endParaRPr lang="en-GB" dirty="0"/>
          </a:p>
          <a:p>
            <a:r>
              <a:rPr lang="en-GB" dirty="0"/>
              <a:t>Complex social data</a:t>
            </a:r>
          </a:p>
          <a:p>
            <a:r>
              <a:rPr lang="en-GB" dirty="0">
                <a:solidFill>
                  <a:prstClr val="black"/>
                </a:solidFill>
              </a:rPr>
              <a:t>Evolving mood</a:t>
            </a:r>
          </a:p>
          <a:p>
            <a:endParaRPr lang="en-GB" dirty="0"/>
          </a:p>
        </p:txBody>
      </p:sp>
      <p:pic>
        <p:nvPicPr>
          <p:cNvPr id="11" name="Picture 10">
            <a:extLst>
              <a:ext uri="{FF2B5EF4-FFF2-40B4-BE49-F238E27FC236}">
                <a16:creationId xmlns:a16="http://schemas.microsoft.com/office/drawing/2014/main" id="{E2CF1A1B-01CD-4014-BB27-7A7EC2A0A894}"/>
              </a:ext>
            </a:extLst>
          </p:cNvPr>
          <p:cNvPicPr>
            <a:picLocks noChangeAspect="1"/>
          </p:cNvPicPr>
          <p:nvPr/>
        </p:nvPicPr>
        <p:blipFill>
          <a:blip r:embed="rId5"/>
          <a:stretch>
            <a:fillRect/>
          </a:stretch>
        </p:blipFill>
        <p:spPr>
          <a:xfrm>
            <a:off x="3721717" y="3777259"/>
            <a:ext cx="1568840" cy="1185992"/>
          </a:xfrm>
          <a:prstGeom prst="rect">
            <a:avLst/>
          </a:prstGeom>
        </p:spPr>
      </p:pic>
      <p:pic>
        <p:nvPicPr>
          <p:cNvPr id="13" name="Picture 12">
            <a:extLst>
              <a:ext uri="{FF2B5EF4-FFF2-40B4-BE49-F238E27FC236}">
                <a16:creationId xmlns:a16="http://schemas.microsoft.com/office/drawing/2014/main" id="{2D9D609C-3B1D-40EC-8D98-ED612C877C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6173" y="1353201"/>
            <a:ext cx="1099928" cy="1323307"/>
          </a:xfrm>
          <a:prstGeom prst="rect">
            <a:avLst/>
          </a:prstGeom>
          <a:ln>
            <a:noFill/>
          </a:ln>
        </p:spPr>
      </p:pic>
      <p:pic>
        <p:nvPicPr>
          <p:cNvPr id="15" name="Picture 14">
            <a:extLst>
              <a:ext uri="{FF2B5EF4-FFF2-40B4-BE49-F238E27FC236}">
                <a16:creationId xmlns:a16="http://schemas.microsoft.com/office/drawing/2014/main" id="{66D442DF-35A5-4310-8A54-C0175C7104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044" y="4963251"/>
            <a:ext cx="2133604" cy="1182627"/>
          </a:xfrm>
          <a:prstGeom prst="rect">
            <a:avLst/>
          </a:prstGeom>
        </p:spPr>
      </p:pic>
    </p:spTree>
    <p:extLst>
      <p:ext uri="{BB962C8B-B14F-4D97-AF65-F5344CB8AC3E}">
        <p14:creationId xmlns:p14="http://schemas.microsoft.com/office/powerpoint/2010/main" val="2388808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19C20864-4C98-4292-B3AC-084F5A1C5DA2}" type="slidenum">
              <a:rPr lang="en-GB" altLang="en-US" smtClean="0"/>
              <a:pPr/>
              <a:t>31</a:t>
            </a:fld>
            <a:endParaRPr lang="en-GB" altLang="en-US"/>
          </a:p>
        </p:txBody>
      </p:sp>
      <p:sp>
        <p:nvSpPr>
          <p:cNvPr id="2" name="Title 1"/>
          <p:cNvSpPr>
            <a:spLocks noGrp="1"/>
          </p:cNvSpPr>
          <p:nvPr>
            <p:ph type="title"/>
          </p:nvPr>
        </p:nvSpPr>
        <p:spPr>
          <a:ln>
            <a:noFill/>
          </a:ln>
        </p:spPr>
        <p:txBody>
          <a:bodyPr/>
          <a:lstStyle/>
          <a:p>
            <a:r>
              <a:rPr lang="en-GB" dirty="0"/>
              <a:t>Leveraging the mathematics</a:t>
            </a:r>
          </a:p>
        </p:txBody>
      </p:sp>
      <p:graphicFrame>
        <p:nvGraphicFramePr>
          <p:cNvPr id="16" name="Table 15">
            <a:extLst>
              <a:ext uri="{FF2B5EF4-FFF2-40B4-BE49-F238E27FC236}">
                <a16:creationId xmlns:a16="http://schemas.microsoft.com/office/drawing/2014/main" id="{9A893E35-DA13-40CB-BC75-F853B60403DA}"/>
              </a:ext>
            </a:extLst>
          </p:cNvPr>
          <p:cNvGraphicFramePr>
            <a:graphicFrameLocks noGrp="1"/>
          </p:cNvGraphicFramePr>
          <p:nvPr>
            <p:extLst>
              <p:ext uri="{D42A27DB-BD31-4B8C-83A1-F6EECF244321}">
                <p14:modId xmlns:p14="http://schemas.microsoft.com/office/powerpoint/2010/main" val="1158569815"/>
              </p:ext>
            </p:extLst>
          </p:nvPr>
        </p:nvGraphicFramePr>
        <p:xfrm>
          <a:off x="135495" y="1268669"/>
          <a:ext cx="9554918" cy="5536500"/>
        </p:xfrm>
        <a:graphic>
          <a:graphicData uri="http://schemas.openxmlformats.org/drawingml/2006/table">
            <a:tbl>
              <a:tblPr firstRow="1" firstCol="1" bandRow="1"/>
              <a:tblGrid>
                <a:gridCol w="4777459">
                  <a:extLst>
                    <a:ext uri="{9D8B030D-6E8A-4147-A177-3AD203B41FA5}">
                      <a16:colId xmlns:a16="http://schemas.microsoft.com/office/drawing/2014/main" val="1157571428"/>
                    </a:ext>
                  </a:extLst>
                </a:gridCol>
                <a:gridCol w="4777459">
                  <a:extLst>
                    <a:ext uri="{9D8B030D-6E8A-4147-A177-3AD203B41FA5}">
                      <a16:colId xmlns:a16="http://schemas.microsoft.com/office/drawing/2014/main" val="2169021882"/>
                    </a:ext>
                  </a:extLst>
                </a:gridCol>
              </a:tblGrid>
              <a:tr h="761809">
                <a:tc>
                  <a:txBody>
                    <a:bodyPr/>
                    <a:lstStyle/>
                    <a:p>
                      <a:pPr>
                        <a:spcAft>
                          <a:spcPts val="0"/>
                        </a:spcAft>
                      </a:pPr>
                      <a:r>
                        <a:rPr lang="en-GB" sz="1200">
                          <a:effectLst/>
                          <a:latin typeface="Gulim" panose="020B0600000101010101" pitchFamily="34" charset="-127"/>
                          <a:ea typeface="Gulim" panose="020B0600000101010101" pitchFamily="34" charset="-127"/>
                          <a:cs typeface="Gulim" panose="020B0600000101010101" pitchFamily="34" charset="-127"/>
                        </a:rPr>
                        <a:t>arXiv:2006.05805 cs.LG stat.ML </a:t>
                      </a:r>
                      <a:r>
                        <a:rPr lang="en-GB" sz="1200" i="1">
                          <a:effectLst/>
                          <a:latin typeface="Gulim" panose="020B0600000101010101" pitchFamily="34" charset="-127"/>
                          <a:ea typeface="Gulim" panose="020B0600000101010101" pitchFamily="34" charset="-127"/>
                          <a:cs typeface="Gulim" panose="020B0600000101010101" pitchFamily="34" charset="-127"/>
                        </a:rPr>
                        <a:t>Distribution Regression for Continuous-Time Processes via the Expected Signature</a:t>
                      </a:r>
                      <a:r>
                        <a:rPr lang="en-GB" sz="1200">
                          <a:effectLst/>
                          <a:latin typeface="Gulim" panose="020B0600000101010101" pitchFamily="34" charset="-127"/>
                          <a:ea typeface="Gulim" panose="020B0600000101010101" pitchFamily="34" charset="-127"/>
                          <a:cs typeface="Gulim" panose="020B0600000101010101" pitchFamily="34" charset="-127"/>
                        </a:rPr>
                        <a:t>, Maud Lemercier, Cristopher Salvi, Theodoros Damoulas, Edwin V. Bonilla, Terry Lyons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Gulim" panose="020B0600000101010101" pitchFamily="34" charset="-127"/>
                          <a:ea typeface="Gulim" panose="020B0600000101010101" pitchFamily="34" charset="-127"/>
                          <a:cs typeface="Gulim" panose="020B0600000101010101" pitchFamily="34" charset="-127"/>
                        </a:rPr>
                        <a:t>A learning framework to infer macroscopic properties of an evolving system from longitudinal trajectories of its components.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0247609"/>
                  </a:ext>
                </a:extLst>
              </a:tr>
              <a:tr h="507873">
                <a:tc>
                  <a:txBody>
                    <a:bodyPr/>
                    <a:lstStyle/>
                    <a:p>
                      <a:pPr>
                        <a:spcAft>
                          <a:spcPts val="0"/>
                        </a:spcAft>
                      </a:pPr>
                      <a:r>
                        <a:rPr lang="en-GB" sz="1200">
                          <a:effectLst/>
                          <a:latin typeface="Gulim" panose="020B0600000101010101" pitchFamily="34" charset="-127"/>
                          <a:ea typeface="Gulim" panose="020B0600000101010101" pitchFamily="34" charset="-127"/>
                          <a:cs typeface="Gulim" panose="020B0600000101010101" pitchFamily="34" charset="-127"/>
                        </a:rPr>
                        <a:t>arXiv:2006.03487 cs.LG stat.ML </a:t>
                      </a:r>
                      <a:r>
                        <a:rPr lang="en-GB" sz="1200" i="1">
                          <a:effectLst/>
                          <a:latin typeface="Gulim" panose="020B0600000101010101" pitchFamily="34" charset="-127"/>
                          <a:ea typeface="Gulim" panose="020B0600000101010101" pitchFamily="34" charset="-127"/>
                          <a:cs typeface="Gulim" panose="020B0600000101010101" pitchFamily="34" charset="-127"/>
                        </a:rPr>
                        <a:t>Anomaly detection on streamed data</a:t>
                      </a:r>
                      <a:r>
                        <a:rPr lang="en-GB" sz="1200">
                          <a:effectLst/>
                          <a:latin typeface="Gulim" panose="020B0600000101010101" pitchFamily="34" charset="-127"/>
                          <a:ea typeface="Gulim" panose="020B0600000101010101" pitchFamily="34" charset="-127"/>
                          <a:cs typeface="Gulim" panose="020B0600000101010101" pitchFamily="34" charset="-127"/>
                        </a:rPr>
                        <a:t>, Thomas Cochrane, Peter Foster, Terry Lyons, Imanol Perez Arribas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effectLst/>
                          <a:latin typeface="Gulim" panose="020B0600000101010101" pitchFamily="34" charset="-127"/>
                          <a:ea typeface="Gulim" panose="020B0600000101010101" pitchFamily="34" charset="-127"/>
                          <a:cs typeface="Gulim" panose="020B0600000101010101" pitchFamily="34" charset="-127"/>
                        </a:rPr>
                        <a:t>A simple methodology for identifying anomalous observations against a corpus of `normal' observations. The observations are streams.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020342"/>
                  </a:ext>
                </a:extLst>
              </a:tr>
              <a:tr h="507873">
                <a:tc>
                  <a:txBody>
                    <a:bodyPr/>
                    <a:lstStyle/>
                    <a:p>
                      <a:pPr>
                        <a:spcAft>
                          <a:spcPts val="0"/>
                        </a:spcAft>
                      </a:pPr>
                      <a:r>
                        <a:rPr lang="en-GB" sz="1200">
                          <a:effectLst/>
                          <a:latin typeface="Gulim" panose="020B0600000101010101" pitchFamily="34" charset="-127"/>
                          <a:ea typeface="Gulim" panose="020B0600000101010101" pitchFamily="34" charset="-127"/>
                          <a:cs typeface="Gulim" panose="020B0600000101010101" pitchFamily="34" charset="-127"/>
                        </a:rPr>
                        <a:t>arXiv:2006.00873 cs.LG stat.ML, </a:t>
                      </a:r>
                      <a:r>
                        <a:rPr lang="en-GB" sz="1200" i="1">
                          <a:effectLst/>
                          <a:latin typeface="Gulim" panose="020B0600000101010101" pitchFamily="34" charset="-127"/>
                          <a:ea typeface="Gulim" panose="020B0600000101010101" pitchFamily="34" charset="-127"/>
                          <a:cs typeface="Gulim" panose="020B0600000101010101" pitchFamily="34" charset="-127"/>
                        </a:rPr>
                        <a:t>A Generalised Signature Method for Time Series</a:t>
                      </a:r>
                      <a:r>
                        <a:rPr lang="en-GB" sz="1200">
                          <a:effectLst/>
                          <a:latin typeface="Gulim" panose="020B0600000101010101" pitchFamily="34" charset="-127"/>
                          <a:ea typeface="Gulim" panose="020B0600000101010101" pitchFamily="34" charset="-127"/>
                          <a:cs typeface="Gulim" panose="020B0600000101010101" pitchFamily="34" charset="-127"/>
                        </a:rPr>
                        <a:t>, James Morrill, Adeline Fermanian, Patrick Kidger, Terry Lyons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effectLst/>
                          <a:latin typeface="Gulim" panose="020B0600000101010101" pitchFamily="34" charset="-127"/>
                          <a:ea typeface="Gulim" panose="020B0600000101010101" pitchFamily="34" charset="-127"/>
                          <a:cs typeface="Gulim" panose="020B0600000101010101" pitchFamily="34" charset="-127"/>
                        </a:rPr>
                        <a:t>A </a:t>
                      </a:r>
                      <a:r>
                        <a:rPr lang="en-GB" sz="1200" i="0" dirty="0">
                          <a:effectLst/>
                          <a:latin typeface="Gulim" panose="020B0600000101010101" pitchFamily="34" charset="-127"/>
                          <a:ea typeface="Gulim" panose="020B0600000101010101" pitchFamily="34" charset="-127"/>
                          <a:cs typeface="Gulim" panose="020B0600000101010101" pitchFamily="34" charset="-127"/>
                        </a:rPr>
                        <a:t>broadband generalised signature method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3052321"/>
                  </a:ext>
                </a:extLst>
              </a:tr>
              <a:tr h="507873">
                <a:tc>
                  <a:txBody>
                    <a:bodyPr/>
                    <a:lstStyle/>
                    <a:p>
                      <a:pPr>
                        <a:spcAft>
                          <a:spcPts val="0"/>
                        </a:spcAft>
                      </a:pPr>
                      <a:r>
                        <a:rPr lang="en-GB" sz="1200">
                          <a:effectLst/>
                          <a:latin typeface="Gulim" panose="020B0600000101010101" pitchFamily="34" charset="-127"/>
                          <a:ea typeface="Gulim" panose="020B0600000101010101" pitchFamily="34" charset="-127"/>
                          <a:cs typeface="Gulim" panose="020B0600000101010101" pitchFamily="34" charset="-127"/>
                        </a:rPr>
                        <a:t>arXiv:2005.13948 cs.LG stat.ML, </a:t>
                      </a:r>
                      <a:r>
                        <a:rPr lang="en-GB" sz="1200" i="1">
                          <a:effectLst/>
                          <a:latin typeface="Gulim" panose="020B0600000101010101" pitchFamily="34" charset="-127"/>
                          <a:ea typeface="Gulim" panose="020B0600000101010101" pitchFamily="34" charset="-127"/>
                          <a:cs typeface="Gulim" panose="020B0600000101010101" pitchFamily="34" charset="-127"/>
                        </a:rPr>
                        <a:t>Generalised Interpretable Shapelets for Irregular Time Series</a:t>
                      </a:r>
                      <a:r>
                        <a:rPr lang="en-GB" sz="1200">
                          <a:effectLst/>
                          <a:latin typeface="Gulim" panose="020B0600000101010101" pitchFamily="34" charset="-127"/>
                          <a:ea typeface="Gulim" panose="020B0600000101010101" pitchFamily="34" charset="-127"/>
                          <a:cs typeface="Gulim" panose="020B0600000101010101" pitchFamily="34" charset="-127"/>
                        </a:rPr>
                        <a:t>, Patrick Kidger, James Morrill, Terry Lyons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Gulim" panose="020B0600000101010101" pitchFamily="34" charset="-127"/>
                          <a:ea typeface="Gulim" panose="020B0600000101010101" pitchFamily="34" charset="-127"/>
                          <a:cs typeface="Gulim" panose="020B0600000101010101" pitchFamily="34" charset="-127"/>
                        </a:rPr>
                        <a:t>Extending the shapelet transform.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3804752"/>
                  </a:ext>
                </a:extLst>
              </a:tr>
              <a:tr h="507873">
                <a:tc>
                  <a:txBody>
                    <a:bodyPr/>
                    <a:lstStyle/>
                    <a:p>
                      <a:pPr>
                        <a:spcAft>
                          <a:spcPts val="0"/>
                        </a:spcAft>
                      </a:pPr>
                      <a:r>
                        <a:rPr lang="en-GB" sz="1200">
                          <a:effectLst/>
                          <a:latin typeface="Gulim" panose="020B0600000101010101" pitchFamily="34" charset="-127"/>
                          <a:ea typeface="Gulim" panose="020B0600000101010101" pitchFamily="34" charset="-127"/>
                          <a:cs typeface="Gulim" panose="020B0600000101010101" pitchFamily="34" charset="-127"/>
                        </a:rPr>
                        <a:t>arXiv:2005.08926 cs.LG stat.ML, </a:t>
                      </a:r>
                      <a:r>
                        <a:rPr lang="en-GB" sz="1200" i="1">
                          <a:effectLst/>
                          <a:latin typeface="Gulim" panose="020B0600000101010101" pitchFamily="34" charset="-127"/>
                          <a:ea typeface="Gulim" panose="020B0600000101010101" pitchFamily="34" charset="-127"/>
                          <a:cs typeface="Gulim" panose="020B0600000101010101" pitchFamily="34" charset="-127"/>
                        </a:rPr>
                        <a:t>Neural Controlled Differential Equations for Irregular Time Series</a:t>
                      </a:r>
                      <a:r>
                        <a:rPr lang="en-GB" sz="1200">
                          <a:effectLst/>
                          <a:latin typeface="Gulim" panose="020B0600000101010101" pitchFamily="34" charset="-127"/>
                          <a:ea typeface="Gulim" panose="020B0600000101010101" pitchFamily="34" charset="-127"/>
                          <a:cs typeface="Gulim" panose="020B0600000101010101" pitchFamily="34" charset="-127"/>
                        </a:rPr>
                        <a:t>, Patrick Kidger, James Morrill, James Foster, Terry Lyons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Gulim" panose="020B0600000101010101" pitchFamily="34" charset="-127"/>
                          <a:ea typeface="Gulim" panose="020B0600000101010101" pitchFamily="34" charset="-127"/>
                          <a:cs typeface="Gulim" panose="020B0600000101010101" pitchFamily="34" charset="-127"/>
                        </a:rPr>
                        <a:t>Neural controlled differential equations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6975545"/>
                  </a:ext>
                </a:extLst>
              </a:tr>
              <a:tr h="761809">
                <a:tc>
                  <a:txBody>
                    <a:bodyPr/>
                    <a:lstStyle/>
                    <a:p>
                      <a:pPr>
                        <a:spcAft>
                          <a:spcPts val="0"/>
                        </a:spcAft>
                      </a:pPr>
                      <a:r>
                        <a:rPr lang="en-GB" sz="1200">
                          <a:effectLst/>
                          <a:latin typeface="Gulim" panose="020B0600000101010101" pitchFamily="34" charset="-127"/>
                          <a:ea typeface="Gulim" panose="020B0600000101010101" pitchFamily="34" charset="-127"/>
                          <a:cs typeface="Gulim" panose="020B0600000101010101" pitchFamily="34" charset="-127"/>
                        </a:rPr>
                        <a:t>arXiv:2001.00706 cs.LG stat.ML </a:t>
                      </a:r>
                      <a:r>
                        <a:rPr lang="en-GB" sz="1200" i="1">
                          <a:effectLst/>
                          <a:latin typeface="Gulim" panose="020B0600000101010101" pitchFamily="34" charset="-127"/>
                          <a:ea typeface="Gulim" panose="020B0600000101010101" pitchFamily="34" charset="-127"/>
                          <a:cs typeface="Gulim" panose="020B0600000101010101" pitchFamily="34" charset="-127"/>
                        </a:rPr>
                        <a:t>Signatory: differentiable computations of the signature and logsignature transforms, on both CPU and GPU</a:t>
                      </a:r>
                      <a:r>
                        <a:rPr lang="en-GB" sz="1200">
                          <a:effectLst/>
                          <a:latin typeface="Gulim" panose="020B0600000101010101" pitchFamily="34" charset="-127"/>
                          <a:ea typeface="Gulim" panose="020B0600000101010101" pitchFamily="34" charset="-127"/>
                          <a:cs typeface="Gulim" panose="020B0600000101010101" pitchFamily="34" charset="-127"/>
                        </a:rPr>
                        <a:t>, Patrick Kidger, Terry Lyons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Gulim" panose="020B0600000101010101" pitchFamily="34" charset="-127"/>
                          <a:ea typeface="Gulim" panose="020B0600000101010101" pitchFamily="34" charset="-127"/>
                          <a:cs typeface="Gulim" panose="020B0600000101010101" pitchFamily="34" charset="-127"/>
                        </a:rPr>
                        <a:t>Signatory is a library for calculating signature and logsignature transforms and related functionality.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9432753"/>
                  </a:ext>
                </a:extLst>
              </a:tr>
              <a:tr h="761809">
                <a:tc>
                  <a:txBody>
                    <a:bodyPr/>
                    <a:lstStyle/>
                    <a:p>
                      <a:pPr>
                        <a:spcAft>
                          <a:spcPts val="0"/>
                        </a:spcAft>
                      </a:pPr>
                      <a:r>
                        <a:rPr lang="en-GB" sz="1200">
                          <a:effectLst/>
                          <a:latin typeface="Gulim" panose="020B0600000101010101" pitchFamily="34" charset="-127"/>
                          <a:ea typeface="Gulim" panose="020B0600000101010101" pitchFamily="34" charset="-127"/>
                          <a:cs typeface="Gulim" panose="020B0600000101010101" pitchFamily="34" charset="-127"/>
                        </a:rPr>
                        <a:t>arXiv:1908.08286 cs.LG stat.ML, </a:t>
                      </a:r>
                      <a:r>
                        <a:rPr lang="en-GB" sz="1200" i="1">
                          <a:effectLst/>
                          <a:latin typeface="Gulim" panose="020B0600000101010101" pitchFamily="34" charset="-127"/>
                          <a:ea typeface="Gulim" panose="020B0600000101010101" pitchFamily="34" charset="-127"/>
                          <a:cs typeface="Gulim" panose="020B0600000101010101" pitchFamily="34" charset="-127"/>
                        </a:rPr>
                        <a:t>Learning stochastic differential equations using RNN with log signature features</a:t>
                      </a:r>
                      <a:r>
                        <a:rPr lang="en-GB" sz="1200">
                          <a:effectLst/>
                          <a:latin typeface="Gulim" panose="020B0600000101010101" pitchFamily="34" charset="-127"/>
                          <a:ea typeface="Gulim" panose="020B0600000101010101" pitchFamily="34" charset="-127"/>
                          <a:cs typeface="Gulim" panose="020B0600000101010101" pitchFamily="34" charset="-127"/>
                        </a:rPr>
                        <a:t>, Shujian Liao, Terry Lyons, Weixin Yang, Hao Ni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Gulim" panose="020B0600000101010101" pitchFamily="34" charset="-127"/>
                          <a:ea typeface="Gulim" panose="020B0600000101010101" pitchFamily="34" charset="-127"/>
                          <a:cs typeface="Gulim" panose="020B0600000101010101" pitchFamily="34" charset="-127"/>
                        </a:rPr>
                        <a:t>Learning a function on streamed multimodal data through evaluation.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8438306"/>
                  </a:ext>
                </a:extLst>
              </a:tr>
              <a:tr h="507873">
                <a:tc>
                  <a:txBody>
                    <a:bodyPr/>
                    <a:lstStyle/>
                    <a:p>
                      <a:pPr>
                        <a:spcAft>
                          <a:spcPts val="0"/>
                        </a:spcAft>
                      </a:pPr>
                      <a:r>
                        <a:rPr lang="en-GB" sz="1200">
                          <a:effectLst/>
                          <a:latin typeface="Gulim" panose="020B0600000101010101" pitchFamily="34" charset="-127"/>
                          <a:ea typeface="Gulim" panose="020B0600000101010101" pitchFamily="34" charset="-127"/>
                          <a:cs typeface="Gulim" panose="020B0600000101010101" pitchFamily="34" charset="-127"/>
                        </a:rPr>
                        <a:t>arXiv:1907.08423 math.PR math.NA, </a:t>
                      </a:r>
                      <a:r>
                        <a:rPr lang="en-GB" sz="1200" i="1">
                          <a:effectLst/>
                          <a:latin typeface="Gulim" panose="020B0600000101010101" pitchFamily="34" charset="-127"/>
                          <a:ea typeface="Gulim" panose="020B0600000101010101" pitchFamily="34" charset="-127"/>
                          <a:cs typeface="Gulim" panose="020B0600000101010101" pitchFamily="34" charset="-127"/>
                        </a:rPr>
                        <a:t>Insertion algorithm for inverting the signature of a path</a:t>
                      </a:r>
                      <a:r>
                        <a:rPr lang="en-GB" sz="1200">
                          <a:effectLst/>
                          <a:latin typeface="Gulim" panose="020B0600000101010101" pitchFamily="34" charset="-127"/>
                          <a:ea typeface="Gulim" panose="020B0600000101010101" pitchFamily="34" charset="-127"/>
                          <a:cs typeface="Gulim" panose="020B0600000101010101" pitchFamily="34" charset="-127"/>
                        </a:rPr>
                        <a:t>, Jiawei Chang, Terry Lyons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Gulim" panose="020B0600000101010101" pitchFamily="34" charset="-127"/>
                          <a:ea typeface="Gulim" panose="020B0600000101010101" pitchFamily="34" charset="-127"/>
                          <a:cs typeface="Gulim" panose="020B0600000101010101" pitchFamily="34" charset="-127"/>
                        </a:rPr>
                        <a:t>The insertion method for reconstructing the path from its signature.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8154299"/>
                  </a:ext>
                </a:extLst>
              </a:tr>
              <a:tr h="507873">
                <a:tc>
                  <a:txBody>
                    <a:bodyPr/>
                    <a:lstStyle/>
                    <a:p>
                      <a:pPr>
                        <a:spcAft>
                          <a:spcPts val="0"/>
                        </a:spcAft>
                      </a:pPr>
                      <a:r>
                        <a:rPr lang="en-GB" sz="1200">
                          <a:effectLst/>
                          <a:latin typeface="Gulim" panose="020B0600000101010101" pitchFamily="34" charset="-127"/>
                          <a:ea typeface="Gulim" panose="020B0600000101010101" pitchFamily="34" charset="-127"/>
                          <a:cs typeface="Gulim" panose="020B0600000101010101" pitchFamily="34" charset="-127"/>
                        </a:rPr>
                        <a:t>arXiv:1905.08494 cs.LG stat.ML, </a:t>
                      </a:r>
                      <a:r>
                        <a:rPr lang="en-GB" sz="1200" i="1">
                          <a:effectLst/>
                          <a:latin typeface="Gulim" panose="020B0600000101010101" pitchFamily="34" charset="-127"/>
                          <a:ea typeface="Gulim" panose="020B0600000101010101" pitchFamily="34" charset="-127"/>
                          <a:cs typeface="Gulim" panose="020B0600000101010101" pitchFamily="34" charset="-127"/>
                        </a:rPr>
                        <a:t>Deep Signature Transforms</a:t>
                      </a:r>
                      <a:r>
                        <a:rPr lang="en-GB" sz="1200">
                          <a:effectLst/>
                          <a:latin typeface="Gulim" panose="020B0600000101010101" pitchFamily="34" charset="-127"/>
                          <a:ea typeface="Gulim" panose="020B0600000101010101" pitchFamily="34" charset="-127"/>
                          <a:cs typeface="Gulim" panose="020B0600000101010101" pitchFamily="34" charset="-127"/>
                        </a:rPr>
                        <a:t>, Patric Bonnier, Patrick Kidger, Imanol Perez Arribas, Cristopher Salvi, Terry Lyons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effectLst/>
                          <a:latin typeface="Gulim" panose="020B0600000101010101" pitchFamily="34" charset="-127"/>
                          <a:ea typeface="Gulim" panose="020B0600000101010101" pitchFamily="34" charset="-127"/>
                          <a:cs typeface="Gulim" panose="020B0600000101010101" pitchFamily="34" charset="-127"/>
                        </a:rPr>
                        <a:t>Combines the advantages of the signature transform with modern deep learning frameworks.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7777715"/>
                  </a:ext>
                </a:extLst>
              </a:tr>
            </a:tbl>
          </a:graphicData>
        </a:graphic>
      </p:graphicFrame>
      <p:sp>
        <p:nvSpPr>
          <p:cNvPr id="17" name="Rectangle 3">
            <a:extLst>
              <a:ext uri="{FF2B5EF4-FFF2-40B4-BE49-F238E27FC236}">
                <a16:creationId xmlns:a16="http://schemas.microsoft.com/office/drawing/2014/main" id="{6BE0906E-B3B8-4170-820F-DF47F2782002}"/>
              </a:ext>
            </a:extLst>
          </p:cNvPr>
          <p:cNvSpPr>
            <a:spLocks noChangeArrowheads="1"/>
          </p:cNvSpPr>
          <p:nvPr/>
        </p:nvSpPr>
        <p:spPr bwMode="auto">
          <a:xfrm>
            <a:off x="135495" y="1268828"/>
            <a:ext cx="1019757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910396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657F80-26B6-46E9-9534-B40FC7E874BD}"/>
              </a:ext>
            </a:extLst>
          </p:cNvPr>
          <p:cNvSpPr>
            <a:spLocks noGrp="1"/>
          </p:cNvSpPr>
          <p:nvPr>
            <p:ph type="title"/>
          </p:nvPr>
        </p:nvSpPr>
        <p:spPr/>
        <p:txBody>
          <a:bodyPr/>
          <a:lstStyle/>
          <a:p>
            <a:r>
              <a:rPr lang="en-US" dirty="0"/>
              <a:t>Thank you</a:t>
            </a:r>
            <a:endParaRPr lang="en-GB" dirty="0"/>
          </a:p>
        </p:txBody>
      </p:sp>
      <p:sp>
        <p:nvSpPr>
          <p:cNvPr id="6" name="Content Placeholder 5">
            <a:extLst>
              <a:ext uri="{FF2B5EF4-FFF2-40B4-BE49-F238E27FC236}">
                <a16:creationId xmlns:a16="http://schemas.microsoft.com/office/drawing/2014/main" id="{74504419-83C7-47DC-9EAB-1594F51C0045}"/>
              </a:ext>
            </a:extLst>
          </p:cNvPr>
          <p:cNvSpPr>
            <a:spLocks noGrp="1"/>
          </p:cNvSpPr>
          <p:nvPr>
            <p:ph sz="half" idx="2"/>
          </p:nvPr>
        </p:nvSpPr>
        <p:spPr/>
        <p:txBody>
          <a:bodyPr/>
          <a:lstStyle/>
          <a:p>
            <a:endParaRPr lang="en-GB" dirty="0"/>
          </a:p>
        </p:txBody>
      </p:sp>
      <p:sp>
        <p:nvSpPr>
          <p:cNvPr id="4" name="Slide Number Placeholder 3">
            <a:extLst>
              <a:ext uri="{FF2B5EF4-FFF2-40B4-BE49-F238E27FC236}">
                <a16:creationId xmlns:a16="http://schemas.microsoft.com/office/drawing/2014/main" id="{3B1C8224-B575-4B2D-8A8F-9E9D301FDFF6}"/>
              </a:ext>
            </a:extLst>
          </p:cNvPr>
          <p:cNvSpPr>
            <a:spLocks noGrp="1"/>
          </p:cNvSpPr>
          <p:nvPr>
            <p:ph type="sldNum" sz="quarter" idx="12"/>
          </p:nvPr>
        </p:nvSpPr>
        <p:spPr/>
        <p:txBody>
          <a:bodyPr/>
          <a:lstStyle/>
          <a:p>
            <a:fld id="{4032D116-C6F8-448E-9271-0D9B1743CFAC}" type="slidenum">
              <a:rPr lang="en-GB" smtClean="0"/>
              <a:t>32</a:t>
            </a:fld>
            <a:endParaRPr lang="en-GB"/>
          </a:p>
        </p:txBody>
      </p:sp>
    </p:spTree>
    <p:extLst>
      <p:ext uri="{BB962C8B-B14F-4D97-AF65-F5344CB8AC3E}">
        <p14:creationId xmlns:p14="http://schemas.microsoft.com/office/powerpoint/2010/main" val="2744650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Technology underlying research</a:t>
            </a:r>
            <a:endParaRPr lang="en-US" dirty="0"/>
          </a:p>
        </p:txBody>
      </p:sp>
      <p:sp>
        <p:nvSpPr>
          <p:cNvPr id="3" name="Slide Number Placeholder 2"/>
          <p:cNvSpPr>
            <a:spLocks noGrp="1"/>
          </p:cNvSpPr>
          <p:nvPr>
            <p:ph type="sldNum" sz="quarter" idx="16"/>
          </p:nvPr>
        </p:nvSpPr>
        <p:spPr/>
        <p:txBody>
          <a:bodyPr/>
          <a:lstStyle/>
          <a:p>
            <a:fld id="{4F9AC08D-23A9-440E-BCB9-AA1E9877CC38}" type="slidenum">
              <a:rPr lang="en-US"/>
              <a:pPr/>
              <a:t>4</a:t>
            </a:fld>
            <a:endParaRPr lang="en-US"/>
          </a:p>
        </p:txBody>
      </p:sp>
      <p:sp>
        <p:nvSpPr>
          <p:cNvPr id="6" name="TextBox 5">
            <a:extLst>
              <a:ext uri="{FF2B5EF4-FFF2-40B4-BE49-F238E27FC236}">
                <a16:creationId xmlns:a16="http://schemas.microsoft.com/office/drawing/2014/main" id="{9AF14A1D-251E-4AE3-AD35-346D9143521C}"/>
              </a:ext>
            </a:extLst>
          </p:cNvPr>
          <p:cNvSpPr txBox="1"/>
          <p:nvPr/>
        </p:nvSpPr>
        <p:spPr>
          <a:xfrm>
            <a:off x="720817" y="1375481"/>
            <a:ext cx="6643105" cy="5176674"/>
          </a:xfrm>
          <a:prstGeom prst="rect">
            <a:avLst/>
          </a:prstGeom>
          <a:noFill/>
        </p:spPr>
        <p:txBody>
          <a:bodyPr wrap="square" lIns="0" tIns="0" rIns="0" bIns="45720" rtlCol="0">
            <a:spAutoFit/>
          </a:bodyPr>
          <a:lstStyle/>
          <a:p>
            <a:pPr lvl="0">
              <a:defRPr/>
            </a:pPr>
            <a:endParaRPr lang="en-GB" sz="1733" dirty="0">
              <a:latin typeface="Graphik" panose="020B0503030202060203" pitchFamily="34" charset="0"/>
              <a:ea typeface="Cambria" charset="0"/>
            </a:endParaRPr>
          </a:p>
          <a:p>
            <a:pPr lvl="0">
              <a:defRPr/>
            </a:pPr>
            <a:r>
              <a:rPr lang="en-GB" sz="1867" b="1" dirty="0">
                <a:latin typeface="Graphik" panose="020B0503030202060203" pitchFamily="34" charset="0"/>
                <a:ea typeface="Cambria" charset="0"/>
              </a:rPr>
              <a:t>Our primary focus today:</a:t>
            </a:r>
          </a:p>
          <a:p>
            <a:pPr lvl="0">
              <a:defRPr/>
            </a:pPr>
            <a:endParaRPr lang="en-GB" sz="1867" b="1" dirty="0">
              <a:latin typeface="Graphik" panose="020B0503030202060203" pitchFamily="34" charset="0"/>
              <a:ea typeface="Cambria" charset="0"/>
            </a:endParaRPr>
          </a:p>
          <a:p>
            <a:pPr lvl="0">
              <a:defRPr/>
            </a:pPr>
            <a:r>
              <a:rPr lang="en-GB" sz="1867" dirty="0">
                <a:latin typeface="Graphik" panose="020B0503030202060203" pitchFamily="34" charset="0"/>
                <a:ea typeface="Cambria" charset="0"/>
              </a:rPr>
              <a:t>We will look at core mathematical reasons why the path signature brings something new. We will also introduce applications:</a:t>
            </a:r>
          </a:p>
          <a:p>
            <a:pPr lvl="0">
              <a:defRPr/>
            </a:pPr>
            <a:endParaRPr lang="en-GB" sz="1867" dirty="0">
              <a:latin typeface="Graphik" panose="020B0503030202060203" pitchFamily="34" charset="0"/>
              <a:ea typeface="Cambria" charset="0"/>
            </a:endParaRPr>
          </a:p>
          <a:p>
            <a:pPr lvl="0">
              <a:defRPr/>
            </a:pPr>
            <a:r>
              <a:rPr lang="en-GB" sz="1867" dirty="0">
                <a:latin typeface="Graphik" panose="020B0503030202060203" pitchFamily="34" charset="0"/>
                <a:ea typeface="Cambria" charset="0"/>
              </a:rPr>
              <a:t>One of those applications is to create generic methodology that can classify the changing state of a system with modest samples and training; e.g. the movement of an individual using only de-identified “landmark data”.  The approach is robust enough to accept input from automated pose identification software such as alpha-pose and open-pose with reasonable success.</a:t>
            </a:r>
          </a:p>
          <a:p>
            <a:pPr lvl="0">
              <a:defRPr/>
            </a:pPr>
            <a:endParaRPr lang="en-GB" sz="1867" dirty="0">
              <a:latin typeface="Graphik" panose="020B0503030202060203" pitchFamily="34" charset="0"/>
              <a:ea typeface="Cambria" charset="0"/>
            </a:endParaRPr>
          </a:p>
          <a:p>
            <a:pPr lvl="0">
              <a:defRPr/>
            </a:pPr>
            <a:r>
              <a:rPr lang="en-GB" sz="1867" dirty="0">
                <a:latin typeface="Graphik" panose="020B0503030202060203" pitchFamily="34" charset="0"/>
                <a:ea typeface="Cambria" charset="0"/>
              </a:rPr>
              <a:t>Our mathematical technology enables reasonable recognition of human actions from video data without using personally identifiable data. Moreover the method does not use deep learning and provides interpretable output (although it can be used with it). </a:t>
            </a:r>
            <a:endParaRPr lang="en-GB" sz="1867" b="1" dirty="0">
              <a:solidFill>
                <a:srgbClr val="00B050"/>
              </a:solidFill>
              <a:latin typeface="Calibri" panose="020F0502020204030204"/>
            </a:endParaRPr>
          </a:p>
          <a:p>
            <a:pPr marL="342891" indent="-342891">
              <a:buFont typeface="Arial" charset="0"/>
              <a:buChar char="•"/>
            </a:pPr>
            <a:endParaRPr lang="en-GB" sz="1733" b="1" dirty="0">
              <a:solidFill>
                <a:srgbClr val="00B050"/>
              </a:solidFill>
              <a:latin typeface="Calibri" panose="020F0502020204030204"/>
            </a:endParaRPr>
          </a:p>
        </p:txBody>
      </p:sp>
      <p:pic>
        <p:nvPicPr>
          <p:cNvPr id="9" name="Media2(Kicking)">
            <a:hlinkClick r:id="" action="ppaction://media"/>
            <a:extLst>
              <a:ext uri="{FF2B5EF4-FFF2-40B4-BE49-F238E27FC236}">
                <a16:creationId xmlns:a16="http://schemas.microsoft.com/office/drawing/2014/main" id="{9D87C39B-D518-4390-A930-E6E07C57D83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5202" r="12198"/>
          <a:stretch/>
        </p:blipFill>
        <p:spPr>
          <a:xfrm>
            <a:off x="8112224" y="3805998"/>
            <a:ext cx="2016224" cy="1574204"/>
          </a:xfrm>
          <a:prstGeom prst="rect">
            <a:avLst/>
          </a:prstGeom>
        </p:spPr>
      </p:pic>
    </p:spTree>
    <p:extLst>
      <p:ext uri="{BB962C8B-B14F-4D97-AF65-F5344CB8AC3E}">
        <p14:creationId xmlns:p14="http://schemas.microsoft.com/office/powerpoint/2010/main" val="391445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Rough paths - streamed data</a:t>
            </a:r>
          </a:p>
        </p:txBody>
      </p:sp>
      <p:sp>
        <p:nvSpPr>
          <p:cNvPr id="3" name="Slide Number Placeholder 2"/>
          <p:cNvSpPr>
            <a:spLocks noGrp="1"/>
          </p:cNvSpPr>
          <p:nvPr>
            <p:ph type="sldNum" sz="quarter" idx="16"/>
          </p:nvPr>
        </p:nvSpPr>
        <p:spPr/>
        <p:txBody>
          <a:bodyPr/>
          <a:lstStyle/>
          <a:p>
            <a:fld id="{1CF68D63-7236-423D-B7E2-D0396A6467F4}" type="slidenum">
              <a:rPr lang="en-GB" altLang="en-US" smtClean="0"/>
              <a:pPr/>
              <a:t>5</a:t>
            </a:fld>
            <a:endParaRPr lang="en-GB" altLang="en-US"/>
          </a:p>
        </p:txBody>
      </p:sp>
      <p:sp>
        <p:nvSpPr>
          <p:cNvPr id="4" name="Text Placeholder 3"/>
          <p:cNvSpPr>
            <a:spLocks noGrp="1"/>
          </p:cNvSpPr>
          <p:nvPr>
            <p:ph sz="half" idx="4294967295"/>
          </p:nvPr>
        </p:nvSpPr>
        <p:spPr>
          <a:xfrm>
            <a:off x="0" y="1826684"/>
            <a:ext cx="5181600" cy="4349749"/>
          </a:xfrm>
        </p:spPr>
        <p:txBody>
          <a:bodyPr/>
          <a:lstStyle/>
          <a:p>
            <a:pPr lvl="3"/>
            <a:r>
              <a:rPr lang="en-GB" dirty="0"/>
              <a:t>a finger drawn character on the Mate or iPhone</a:t>
            </a:r>
          </a:p>
          <a:p>
            <a:pPr lvl="3"/>
            <a:r>
              <a:rPr lang="en-GB" dirty="0"/>
              <a:t>a financial order book</a:t>
            </a:r>
          </a:p>
          <a:p>
            <a:pPr lvl="3"/>
            <a:r>
              <a:rPr lang="en-GB" dirty="0"/>
              <a:t>a piece of text</a:t>
            </a:r>
          </a:p>
          <a:p>
            <a:pPr lvl="3"/>
            <a:r>
              <a:rPr lang="en-GB" dirty="0"/>
              <a:t>a patient record at a hospital</a:t>
            </a:r>
          </a:p>
          <a:p>
            <a:pPr lvl="3"/>
            <a:r>
              <a:rPr lang="en-GB" dirty="0"/>
              <a:t>astronomical data</a:t>
            </a:r>
          </a:p>
          <a:p>
            <a:pPr lvl="3"/>
            <a:endParaRPr lang="en-GB" dirty="0"/>
          </a:p>
          <a:p>
            <a:pPr lvl="3"/>
            <a:r>
              <a:rPr lang="en-GB" dirty="0"/>
              <a:t>an evolving stream of emotions</a:t>
            </a:r>
          </a:p>
          <a:p>
            <a:pPr marL="817013" lvl="3" indent="0">
              <a:buNone/>
            </a:pPr>
            <a:endParaRPr lang="en-GB" dirty="0"/>
          </a:p>
          <a:p>
            <a:pPr lvl="3"/>
            <a:endParaRPr lang="en-GB" dirty="0"/>
          </a:p>
          <a:p>
            <a:pPr lvl="3"/>
            <a:endParaRPr lang="en-GB" dirty="0"/>
          </a:p>
          <a:p>
            <a:pPr lvl="3"/>
            <a:endParaRPr lang="en-GB" dirty="0"/>
          </a:p>
          <a:p>
            <a:pPr lvl="2"/>
            <a:endParaRPr lang="en-GB" dirty="0"/>
          </a:p>
          <a:p>
            <a:pPr lvl="1"/>
            <a:endParaRPr lang="en-GB" dirty="0"/>
          </a:p>
        </p:txBody>
      </p:sp>
      <p:pic>
        <p:nvPicPr>
          <p:cNvPr id="5" name="scut_android_">
            <a:hlinkClick r:id="" action="ppaction://media"/>
            <a:extLst>
              <a:ext uri="{FF2B5EF4-FFF2-40B4-BE49-F238E27FC236}">
                <a16:creationId xmlns:a16="http://schemas.microsoft.com/office/drawing/2014/main" id="{36F09B10-3FEB-48B8-9517-06404E024C2B}"/>
              </a:ext>
            </a:extLst>
          </p:cNvPr>
          <p:cNvPicPr>
            <a:picLocks noChangeAspect="1"/>
          </p:cNvPicPr>
          <p:nvPr>
            <a:videoFile r:link="rId1"/>
            <p:extLst>
              <p:ext uri="{DAA4B4D4-6D71-4841-9C94-3DE7FCFB9230}">
                <p14:media xmlns:p14="http://schemas.microsoft.com/office/powerpoint/2010/main" r:embed="rId2">
                  <p14:trim st="27347" end="33302.377"/>
                </p14:media>
              </p:ext>
            </p:extLst>
          </p:nvPr>
        </p:nvPicPr>
        <p:blipFill>
          <a:blip r:embed="rId5"/>
          <a:stretch>
            <a:fillRect/>
          </a:stretch>
        </p:blipFill>
        <p:spPr>
          <a:xfrm>
            <a:off x="8333317" y="0"/>
            <a:ext cx="3858684" cy="6858000"/>
          </a:xfrm>
          <a:prstGeom prst="rect">
            <a:avLst/>
          </a:prstGeom>
        </p:spPr>
      </p:pic>
    </p:spTree>
    <p:extLst>
      <p:ext uri="{BB962C8B-B14F-4D97-AF65-F5344CB8AC3E}">
        <p14:creationId xmlns:p14="http://schemas.microsoft.com/office/powerpoint/2010/main" val="1512092719"/>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idx="1"/>
          </p:nvPr>
        </p:nvSpPr>
        <p:spPr>
          <a:xfrm>
            <a:off x="552010" y="1526778"/>
            <a:ext cx="11040533" cy="3804443"/>
          </a:xfrm>
        </p:spPr>
        <p:txBody>
          <a:bodyPr/>
          <a:lstStyle/>
          <a:p>
            <a:pPr lvl="1"/>
            <a:r>
              <a:rPr lang="en-GB" dirty="0"/>
              <a:t>Period of rapid change</a:t>
            </a:r>
          </a:p>
          <a:p>
            <a:pPr lvl="2"/>
            <a:r>
              <a:rPr lang="en-GB" dirty="0"/>
              <a:t>in our understanding and modelling of data</a:t>
            </a:r>
          </a:p>
          <a:p>
            <a:pPr lvl="2"/>
            <a:r>
              <a:rPr lang="en-GB" dirty="0"/>
              <a:t>in the role of optimisation</a:t>
            </a:r>
          </a:p>
          <a:p>
            <a:pPr lvl="2"/>
            <a:r>
              <a:rPr lang="en-GB" dirty="0"/>
              <a:t>In how we use information</a:t>
            </a:r>
          </a:p>
          <a:p>
            <a:pPr lvl="1"/>
            <a:r>
              <a:rPr lang="en-GB" dirty="0"/>
              <a:t>A data scientist might ask what is left for mathematics to say?</a:t>
            </a:r>
          </a:p>
          <a:p>
            <a:pPr lvl="1"/>
            <a:r>
              <a:rPr lang="en-GB" dirty="0"/>
              <a:t>The mathematics of information has also been changing!</a:t>
            </a:r>
          </a:p>
          <a:p>
            <a:pPr lvl="2"/>
            <a:r>
              <a:rPr lang="en-GB" dirty="0"/>
              <a:t>In this presentation explain how the mathematics of rough path theory adds new perspectives</a:t>
            </a:r>
          </a:p>
          <a:p>
            <a:pPr lvl="2"/>
            <a:r>
              <a:rPr lang="en-GB" dirty="0"/>
              <a:t>We will focus on two (there are several more): </a:t>
            </a:r>
          </a:p>
          <a:p>
            <a:pPr lvl="3"/>
            <a:r>
              <a:rPr lang="en-GB" dirty="0"/>
              <a:t>removing an infinite dimensional invariance (gauge invariance)</a:t>
            </a:r>
          </a:p>
          <a:p>
            <a:pPr lvl="3"/>
            <a:r>
              <a:rPr lang="en-GB" dirty="0"/>
              <a:t>capturing data more robustly (continuity of control)</a:t>
            </a:r>
          </a:p>
          <a:p>
            <a:pPr marL="239994" lvl="2" indent="0">
              <a:buNone/>
            </a:pPr>
            <a:r>
              <a:rPr lang="en-GB" dirty="0"/>
              <a:t>New feature set enhances existing data science techniques </a:t>
            </a:r>
          </a:p>
          <a:p>
            <a:pPr lvl="3"/>
            <a:endParaRPr lang="en-GB" dirty="0"/>
          </a:p>
          <a:p>
            <a:pPr lvl="2"/>
            <a:endParaRPr lang="en-GB" dirty="0"/>
          </a:p>
          <a:p>
            <a:pPr lvl="1"/>
            <a:endParaRPr lang="en-GB" dirty="0"/>
          </a:p>
        </p:txBody>
      </p:sp>
      <p:sp>
        <p:nvSpPr>
          <p:cNvPr id="3" name="Slide Number Placeholder 2"/>
          <p:cNvSpPr>
            <a:spLocks noGrp="1"/>
          </p:cNvSpPr>
          <p:nvPr>
            <p:ph type="sldNum" sz="quarter" idx="11"/>
          </p:nvPr>
        </p:nvSpPr>
        <p:spPr>
          <a:xfrm>
            <a:off x="10872876" y="6309023"/>
            <a:ext cx="719667" cy="192616"/>
          </a:xfrm>
        </p:spPr>
        <p:txBody>
          <a:bodyPr/>
          <a:lstStyle/>
          <a:p>
            <a:fld id="{1CF68D63-7236-423D-B7E2-D0396A6467F4}" type="slidenum">
              <a:rPr lang="en-GB" altLang="en-US" smtClean="0"/>
              <a:pPr/>
              <a:t>6</a:t>
            </a:fld>
            <a:endParaRPr lang="en-GB" altLang="en-US"/>
          </a:p>
        </p:txBody>
      </p:sp>
      <p:sp>
        <p:nvSpPr>
          <p:cNvPr id="2" name="Title 1"/>
          <p:cNvSpPr>
            <a:spLocks noGrp="1"/>
          </p:cNvSpPr>
          <p:nvPr>
            <p:ph type="title"/>
          </p:nvPr>
        </p:nvSpPr>
        <p:spPr/>
        <p:txBody>
          <a:bodyPr/>
          <a:lstStyle/>
          <a:p>
            <a:r>
              <a:rPr lang="en-GB" dirty="0"/>
              <a:t>Rough paths - streamed data</a:t>
            </a:r>
          </a:p>
        </p:txBody>
      </p:sp>
    </p:spTree>
    <p:extLst>
      <p:ext uri="{BB962C8B-B14F-4D97-AF65-F5344CB8AC3E}">
        <p14:creationId xmlns:p14="http://schemas.microsoft.com/office/powerpoint/2010/main" val="2639695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00A3-5568-4C2F-8A40-F684EF9BC3D7}"/>
              </a:ext>
            </a:extLst>
          </p:cNvPr>
          <p:cNvSpPr>
            <a:spLocks noGrp="1"/>
          </p:cNvSpPr>
          <p:nvPr>
            <p:ph type="title"/>
          </p:nvPr>
        </p:nvSpPr>
        <p:spPr/>
        <p:txBody>
          <a:bodyPr/>
          <a:lstStyle/>
          <a:p>
            <a:r>
              <a:rPr lang="en-GB" dirty="0"/>
              <a:t>Mathematics - Not magic</a:t>
            </a:r>
          </a:p>
        </p:txBody>
      </p:sp>
      <p:sp>
        <p:nvSpPr>
          <p:cNvPr id="3" name="Slide Number Placeholder 2">
            <a:extLst>
              <a:ext uri="{FF2B5EF4-FFF2-40B4-BE49-F238E27FC236}">
                <a16:creationId xmlns:a16="http://schemas.microsoft.com/office/drawing/2014/main" id="{AF6A99C9-DC31-459F-9328-4FBF8EED7695}"/>
              </a:ext>
            </a:extLst>
          </p:cNvPr>
          <p:cNvSpPr>
            <a:spLocks noGrp="1"/>
          </p:cNvSpPr>
          <p:nvPr>
            <p:ph type="sldNum" sz="quarter" idx="16"/>
          </p:nvPr>
        </p:nvSpPr>
        <p:spPr/>
        <p:txBody>
          <a:bodyPr/>
          <a:lstStyle/>
          <a:p>
            <a:pPr>
              <a:defRPr/>
            </a:pPr>
            <a:fld id="{0723F4AA-6BDB-435B-B70F-96D631AC163B}" type="slidenum">
              <a:rPr lang="en-GB" altLang="en-US" smtClean="0"/>
              <a:pPr>
                <a:defRPr/>
              </a:pPr>
              <a:t>7</a:t>
            </a:fld>
            <a:endParaRPr lang="en-GB" altLang="en-US"/>
          </a:p>
        </p:txBody>
      </p:sp>
      <p:sp>
        <p:nvSpPr>
          <p:cNvPr id="4" name="Text Placeholder 3">
            <a:extLst>
              <a:ext uri="{FF2B5EF4-FFF2-40B4-BE49-F238E27FC236}">
                <a16:creationId xmlns:a16="http://schemas.microsoft.com/office/drawing/2014/main" id="{EE2FF207-D1D7-4416-9160-5B804CF8B8C7}"/>
              </a:ext>
            </a:extLst>
          </p:cNvPr>
          <p:cNvSpPr>
            <a:spLocks noGrp="1"/>
          </p:cNvSpPr>
          <p:nvPr>
            <p:ph type="body" idx="4294967295"/>
          </p:nvPr>
        </p:nvSpPr>
        <p:spPr/>
        <p:txBody>
          <a:bodyPr/>
          <a:lstStyle/>
          <a:p>
            <a:r>
              <a:rPr lang="en-GB" dirty="0"/>
              <a:t>Rough path</a:t>
            </a:r>
            <a:r>
              <a:rPr lang="en-GB" baseline="0" dirty="0"/>
              <a:t> theory</a:t>
            </a:r>
          </a:p>
          <a:p>
            <a:pPr lvl="2"/>
            <a:r>
              <a:rPr lang="en-GB" dirty="0"/>
              <a:t>toolset for working with highly</a:t>
            </a:r>
            <a:r>
              <a:rPr lang="en-GB" baseline="0" dirty="0"/>
              <a:t> oscillatory evolving systems</a:t>
            </a:r>
          </a:p>
          <a:p>
            <a:pPr marL="241294" lvl="2" indent="0">
              <a:buNone/>
            </a:pPr>
            <a:endParaRPr lang="en-GB" dirty="0"/>
          </a:p>
          <a:p>
            <a:pPr marL="241294" lvl="2" indent="0">
              <a:buNone/>
            </a:pPr>
            <a:r>
              <a:rPr lang="en-GB" dirty="0"/>
              <a:t>Now used to describe </a:t>
            </a:r>
            <a:endParaRPr lang="en-GB" baseline="0" dirty="0"/>
          </a:p>
          <a:p>
            <a:pPr lvl="2"/>
            <a:r>
              <a:rPr lang="en-GB" dirty="0"/>
              <a:t>multimodal streams</a:t>
            </a:r>
          </a:p>
          <a:p>
            <a:pPr lvl="3"/>
            <a:r>
              <a:rPr lang="en-GB" dirty="0"/>
              <a:t>concise and mathematically well posed (no arbitrariness)</a:t>
            </a:r>
          </a:p>
          <a:p>
            <a:pPr lvl="3"/>
            <a:r>
              <a:rPr lang="en-GB" dirty="0"/>
              <a:t>c</a:t>
            </a:r>
            <a:r>
              <a:rPr lang="en-GB" baseline="0" dirty="0"/>
              <a:t>aptures the order in which things happen</a:t>
            </a:r>
          </a:p>
        </p:txBody>
      </p:sp>
    </p:spTree>
    <p:extLst>
      <p:ext uri="{BB962C8B-B14F-4D97-AF65-F5344CB8AC3E}">
        <p14:creationId xmlns:p14="http://schemas.microsoft.com/office/powerpoint/2010/main" val="1779299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Rough paths: streamed data</a:t>
            </a:r>
          </a:p>
        </p:txBody>
      </p:sp>
      <p:sp>
        <p:nvSpPr>
          <p:cNvPr id="3" name="Slide Number Placeholder 2"/>
          <p:cNvSpPr>
            <a:spLocks noGrp="1"/>
          </p:cNvSpPr>
          <p:nvPr>
            <p:ph type="sldNum" sz="quarter" idx="16"/>
          </p:nvPr>
        </p:nvSpPr>
        <p:spPr/>
        <p:txBody>
          <a:bodyPr/>
          <a:lstStyle/>
          <a:p>
            <a:fld id="{1CF68D63-7236-423D-B7E2-D0396A6467F4}" type="slidenum">
              <a:rPr lang="en-GB" altLang="en-US" smtClean="0"/>
              <a:pPr/>
              <a:t>8</a:t>
            </a:fld>
            <a:endParaRPr lang="en-GB" altLang="en-US"/>
          </a:p>
        </p:txBody>
      </p:sp>
      <p:sp>
        <p:nvSpPr>
          <p:cNvPr id="4" name="Text Placeholder 3"/>
          <p:cNvSpPr>
            <a:spLocks noGrp="1"/>
          </p:cNvSpPr>
          <p:nvPr>
            <p:ph sz="half" idx="4294967295"/>
          </p:nvPr>
        </p:nvSpPr>
        <p:spPr>
          <a:xfrm>
            <a:off x="0" y="1826684"/>
            <a:ext cx="5181600" cy="4349749"/>
          </a:xfrm>
        </p:spPr>
        <p:txBody>
          <a:bodyPr/>
          <a:lstStyle/>
          <a:p>
            <a:pPr lvl="3"/>
            <a:r>
              <a:rPr lang="en-GB" dirty="0"/>
              <a:t>The letter “3” is drawn from top to bottom</a:t>
            </a:r>
          </a:p>
          <a:p>
            <a:pPr lvl="3"/>
            <a:endParaRPr lang="en-GB" dirty="0"/>
          </a:p>
          <a:p>
            <a:pPr lvl="1"/>
            <a:endParaRPr lang="en-GB" dirty="0"/>
          </a:p>
        </p:txBody>
      </p:sp>
      <p:pic>
        <p:nvPicPr>
          <p:cNvPr id="746" name="Picture 745">
            <a:extLst>
              <a:ext uri="{FF2B5EF4-FFF2-40B4-BE49-F238E27FC236}">
                <a16:creationId xmlns:a16="http://schemas.microsoft.com/office/drawing/2014/main" id="{592EFDA3-1D89-4ED8-86A3-33EEFE56052C}"/>
              </a:ext>
            </a:extLst>
          </p:cNvPr>
          <p:cNvPicPr>
            <a:picLocks noChangeAspect="1"/>
          </p:cNvPicPr>
          <p:nvPr/>
        </p:nvPicPr>
        <p:blipFill rotWithShape="1">
          <a:blip r:embed="rId3">
            <a:extLst>
              <a:ext uri="{28A0092B-C50C-407E-A947-70E740481C1C}">
                <a14:useLocalDpi xmlns:a14="http://schemas.microsoft.com/office/drawing/2010/main" val="0"/>
              </a:ext>
            </a:extLst>
          </a:blip>
          <a:srcRect l="708" t="9025" r="51481" b="44399"/>
          <a:stretch/>
        </p:blipFill>
        <p:spPr>
          <a:xfrm>
            <a:off x="6384032" y="2067030"/>
            <a:ext cx="4704523" cy="3194116"/>
          </a:xfrm>
          <a:prstGeom prst="rect">
            <a:avLst/>
          </a:prstGeom>
        </p:spPr>
      </p:pic>
    </p:spTree>
    <p:extLst>
      <p:ext uri="{BB962C8B-B14F-4D97-AF65-F5344CB8AC3E}">
        <p14:creationId xmlns:p14="http://schemas.microsoft.com/office/powerpoint/2010/main" val="1052650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Rough paths: streamed data</a:t>
            </a:r>
          </a:p>
        </p:txBody>
      </p:sp>
      <p:sp>
        <p:nvSpPr>
          <p:cNvPr id="3" name="Slide Number Placeholder 2"/>
          <p:cNvSpPr>
            <a:spLocks noGrp="1"/>
          </p:cNvSpPr>
          <p:nvPr>
            <p:ph type="sldNum" sz="quarter" idx="16"/>
          </p:nvPr>
        </p:nvSpPr>
        <p:spPr/>
        <p:txBody>
          <a:bodyPr/>
          <a:lstStyle/>
          <a:p>
            <a:fld id="{1CF68D63-7236-423D-B7E2-D0396A6467F4}" type="slidenum">
              <a:rPr lang="en-GB" altLang="en-US" smtClean="0"/>
              <a:pPr/>
              <a:t>9</a:t>
            </a:fld>
            <a:endParaRPr lang="en-GB" altLang="en-US"/>
          </a:p>
        </p:txBody>
      </p:sp>
      <p:sp>
        <p:nvSpPr>
          <p:cNvPr id="4" name="Text Placeholder 3"/>
          <p:cNvSpPr>
            <a:spLocks noGrp="1"/>
          </p:cNvSpPr>
          <p:nvPr>
            <p:ph sz="half" idx="4294967295"/>
          </p:nvPr>
        </p:nvSpPr>
        <p:spPr>
          <a:xfrm>
            <a:off x="0" y="1596207"/>
            <a:ext cx="5181600" cy="4700876"/>
          </a:xfrm>
        </p:spPr>
        <p:txBody>
          <a:bodyPr/>
          <a:lstStyle/>
          <a:p>
            <a:pPr lvl="3"/>
            <a:r>
              <a:rPr lang="en-GB" dirty="0"/>
              <a:t>The letter “3” is drawn from top to bottom</a:t>
            </a:r>
          </a:p>
          <a:p>
            <a:pPr lvl="3"/>
            <a:endParaRPr lang="en-GB" dirty="0"/>
          </a:p>
          <a:p>
            <a:pPr lvl="3"/>
            <a:r>
              <a:rPr lang="en-GB" dirty="0"/>
              <a:t>The x coordinate of the evolving symbol plotted against time at different speeds</a:t>
            </a:r>
          </a:p>
          <a:p>
            <a:pPr lvl="3"/>
            <a:endParaRPr lang="en-GB" dirty="0"/>
          </a:p>
          <a:p>
            <a:pPr lvl="3"/>
            <a:r>
              <a:rPr lang="en-GB" dirty="0"/>
              <a:t>This is the classic ML approach. But it is very unstable.</a:t>
            </a:r>
          </a:p>
          <a:p>
            <a:pPr lvl="1"/>
            <a:endParaRPr lang="en-GB" dirty="0"/>
          </a:p>
        </p:txBody>
      </p:sp>
      <p:pic>
        <p:nvPicPr>
          <p:cNvPr id="746" name="Picture 745">
            <a:extLst>
              <a:ext uri="{FF2B5EF4-FFF2-40B4-BE49-F238E27FC236}">
                <a16:creationId xmlns:a16="http://schemas.microsoft.com/office/drawing/2014/main" id="{592EFDA3-1D89-4ED8-86A3-33EEFE56052C}"/>
              </a:ext>
            </a:extLst>
          </p:cNvPr>
          <p:cNvPicPr>
            <a:picLocks noChangeAspect="1"/>
          </p:cNvPicPr>
          <p:nvPr/>
        </p:nvPicPr>
        <p:blipFill rotWithShape="1">
          <a:blip r:embed="rId3">
            <a:extLst>
              <a:ext uri="{28A0092B-C50C-407E-A947-70E740481C1C}">
                <a14:useLocalDpi xmlns:a14="http://schemas.microsoft.com/office/drawing/2010/main" val="0"/>
              </a:ext>
            </a:extLst>
          </a:blip>
          <a:srcRect l="1684" t="54086" r="51481" b="-5451"/>
          <a:stretch/>
        </p:blipFill>
        <p:spPr>
          <a:xfrm>
            <a:off x="6632896" y="1826684"/>
            <a:ext cx="4608512" cy="3522529"/>
          </a:xfrm>
          <a:prstGeom prst="rect">
            <a:avLst/>
          </a:prstGeom>
        </p:spPr>
      </p:pic>
    </p:spTree>
    <p:extLst>
      <p:ext uri="{BB962C8B-B14F-4D97-AF65-F5344CB8AC3E}">
        <p14:creationId xmlns:p14="http://schemas.microsoft.com/office/powerpoint/2010/main" val="2129300276"/>
      </p:ext>
    </p:extLst>
  </p:cSld>
  <p:clrMapOvr>
    <a:masterClrMapping/>
  </p:clrMapOvr>
</p:sld>
</file>

<file path=ppt/theme/theme1.xml><?xml version="1.0" encoding="utf-8"?>
<a:theme xmlns:a="http://schemas.openxmlformats.org/drawingml/2006/main" name="Office Theme">
  <a:themeElements>
    <a:clrScheme name="Custom 4">
      <a:dk1>
        <a:srgbClr val="0A1446"/>
      </a:dk1>
      <a:lt1>
        <a:srgbClr val="F1EEE6"/>
      </a:lt1>
      <a:dk2>
        <a:srgbClr val="1F9294"/>
      </a:dk2>
      <a:lt2>
        <a:srgbClr val="E5E3D8"/>
      </a:lt2>
      <a:accent1>
        <a:srgbClr val="52D0C6"/>
      </a:accent1>
      <a:accent2>
        <a:srgbClr val="D8D8C9"/>
      </a:accent2>
      <a:accent3>
        <a:srgbClr val="9597A3"/>
      </a:accent3>
      <a:accent4>
        <a:srgbClr val="DDEF00"/>
      </a:accent4>
      <a:accent5>
        <a:srgbClr val="444B6E"/>
      </a:accent5>
      <a:accent6>
        <a:srgbClr val="1F9294"/>
      </a:accent6>
      <a:hlink>
        <a:srgbClr val="444B6E"/>
      </a:hlink>
      <a:folHlink>
        <a:srgbClr val="1F687A"/>
      </a:folHlink>
    </a:clrScheme>
    <a:fontScheme name="Custom 1">
      <a:majorFont>
        <a:latin typeface="Akkurat Light"/>
        <a:ea typeface=""/>
        <a:cs typeface=""/>
      </a:majorFont>
      <a:minorFont>
        <a:latin typeface="Akkurate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DataSig PowerPoint template</Template>
  <TotalTime>0</TotalTime>
  <Words>2453</Words>
  <Application>Microsoft Office PowerPoint</Application>
  <PresentationFormat>Widescreen</PresentationFormat>
  <Paragraphs>277</Paragraphs>
  <Slides>32</Slides>
  <Notes>21</Notes>
  <HiddenSlides>7</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Gulim</vt:lpstr>
      <vt:lpstr>Akkurat Light</vt:lpstr>
      <vt:lpstr>Akkurate Light</vt:lpstr>
      <vt:lpstr>Arial</vt:lpstr>
      <vt:lpstr>Calibri</vt:lpstr>
      <vt:lpstr>Cambria Math</vt:lpstr>
      <vt:lpstr>Graphik</vt:lpstr>
      <vt:lpstr>Neue Haas Unica W1G</vt:lpstr>
      <vt:lpstr>Office Theme</vt:lpstr>
      <vt:lpstr>mathematics of rough paths  action recognition and health</vt:lpstr>
      <vt:lpstr>Human Activity in Video</vt:lpstr>
      <vt:lpstr>Technology underlying research</vt:lpstr>
      <vt:lpstr>Technology underlying research</vt:lpstr>
      <vt:lpstr>Rough paths - streamed data</vt:lpstr>
      <vt:lpstr>Rough paths - streamed data</vt:lpstr>
      <vt:lpstr>Mathematics - Not magic</vt:lpstr>
      <vt:lpstr>Rough paths: streamed data</vt:lpstr>
      <vt:lpstr>Rough paths: streamed data</vt:lpstr>
      <vt:lpstr>Rough paths: streamed data</vt:lpstr>
      <vt:lpstr>Rough paths: streamed data</vt:lpstr>
      <vt:lpstr>Rough paths: streamed data</vt:lpstr>
      <vt:lpstr>The signature of a path describes an unparameterized stream 〖γ|〗_[s,t]  </vt:lpstr>
      <vt:lpstr>The signature – faithful and universal features describing an unparameterised stream</vt:lpstr>
      <vt:lpstr>The signature – faithful and universal features describing an unparameterized stream</vt:lpstr>
      <vt:lpstr>PowerPoint Presentation</vt:lpstr>
      <vt:lpstr>Rough paths: streamed data</vt:lpstr>
      <vt:lpstr>Handwriting Textline Recognition</vt:lpstr>
      <vt:lpstr>SCUT gPen, Sogou IME</vt:lpstr>
      <vt:lpstr>Rough paths: streamed data</vt:lpstr>
      <vt:lpstr>Action recognition</vt:lpstr>
      <vt:lpstr>PowerPoint Presentation</vt:lpstr>
      <vt:lpstr>PowerPoint Presentation</vt:lpstr>
      <vt:lpstr>Experimental results</vt:lpstr>
      <vt:lpstr>Toward understanding action recognition</vt:lpstr>
      <vt:lpstr>Can you guess? </vt:lpstr>
      <vt:lpstr>PowerPoint Presentation</vt:lpstr>
      <vt:lpstr>Triaging BP BP &amp; N on the basis of mood zoom</vt:lpstr>
      <vt:lpstr>Triaging BP BP &amp; N on the basis of mood zoom</vt:lpstr>
      <vt:lpstr>Leveraging the mathematics</vt:lpstr>
      <vt:lpstr>Leveraging the mathematics</vt:lpstr>
      <vt:lpstr>Thank you</vt:lpstr>
    </vt:vector>
  </TitlesOfParts>
  <Company>Mathematical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mathematics of rough paths  action recognition and health</dc:title>
  <dc:creator>terry lyons</dc:creator>
  <cp:lastModifiedBy>terry lyons</cp:lastModifiedBy>
  <cp:revision>7</cp:revision>
  <dcterms:created xsi:type="dcterms:W3CDTF">2020-06-21T23:01:52Z</dcterms:created>
  <dcterms:modified xsi:type="dcterms:W3CDTF">2020-06-23T11:08:18Z</dcterms:modified>
</cp:coreProperties>
</file>